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05C03-8E75-6441-8952-140F1A1A0B78}" v="893" dt="2018-07-24T21:10:03.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688" autoAdjust="0"/>
    <p:restoredTop sz="96881" autoAdjust="0"/>
  </p:normalViewPr>
  <p:slideViewPr>
    <p:cSldViewPr snapToGrid="0" snapToObjects="1" showGuides="1">
      <p:cViewPr>
        <p:scale>
          <a:sx n="45" d="100"/>
          <a:sy n="45" d="100"/>
        </p:scale>
        <p:origin x="-520" y="-3376"/>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ribigbe Temilola" userId="a8b137f54b40f298" providerId="LiveId" clId="{0C405C03-8E75-6441-8952-140F1A1A0B78}"/>
    <pc:docChg chg="undo redo custSel modSld">
      <pc:chgData name="Aderibigbe Temilola" userId="a8b137f54b40f298" providerId="LiveId" clId="{0C405C03-8E75-6441-8952-140F1A1A0B78}" dt="2018-07-17T18:13:38.295" v="888" actId="20577"/>
      <pc:docMkLst>
        <pc:docMk/>
      </pc:docMkLst>
      <pc:sldChg chg="addSp delSp modSp">
        <pc:chgData name="Aderibigbe Temilola" userId="a8b137f54b40f298" providerId="LiveId" clId="{0C405C03-8E75-6441-8952-140F1A1A0B78}" dt="2018-07-17T18:13:38.295" v="888" actId="20577"/>
        <pc:sldMkLst>
          <pc:docMk/>
          <pc:sldMk cId="3425218134" sldId="256"/>
        </pc:sldMkLst>
        <pc:spChg chg="add mod">
          <ac:chgData name="Aderibigbe Temilola" userId="a8b137f54b40f298" providerId="LiveId" clId="{0C405C03-8E75-6441-8952-140F1A1A0B78}" dt="2018-07-13T22:01:46.575" v="775" actId="1076"/>
          <ac:spMkLst>
            <pc:docMk/>
            <pc:sldMk cId="3425218134" sldId="256"/>
            <ac:spMk id="10" creationId="{2068E206-306D-4947-AE5D-EE9EC0FC4FF2}"/>
          </ac:spMkLst>
        </pc:spChg>
        <pc:spChg chg="add del mod">
          <ac:chgData name="Aderibigbe Temilola" userId="a8b137f54b40f298" providerId="LiveId" clId="{0C405C03-8E75-6441-8952-140F1A1A0B78}" dt="2018-07-13T21:47:34.630" v="641"/>
          <ac:spMkLst>
            <pc:docMk/>
            <pc:sldMk cId="3425218134" sldId="256"/>
            <ac:spMk id="11" creationId="{9DB2722B-EC18-944D-921D-FA2E0C6195C9}"/>
          </ac:spMkLst>
        </pc:spChg>
        <pc:spChg chg="add del mod">
          <ac:chgData name="Aderibigbe Temilola" userId="a8b137f54b40f298" providerId="LiveId" clId="{0C405C03-8E75-6441-8952-140F1A1A0B78}" dt="2018-07-13T21:55:39.184" v="773" actId="478"/>
          <ac:spMkLst>
            <pc:docMk/>
            <pc:sldMk cId="3425218134" sldId="256"/>
            <ac:spMk id="13" creationId="{5D894010-759D-7A49-A002-238B4CDE615C}"/>
          </ac:spMkLst>
        </pc:spChg>
        <pc:spChg chg="add mod">
          <ac:chgData name="Aderibigbe Temilola" userId="a8b137f54b40f298" providerId="LiveId" clId="{0C405C03-8E75-6441-8952-140F1A1A0B78}" dt="2018-07-17T18:13:38.295" v="888" actId="20577"/>
          <ac:spMkLst>
            <pc:docMk/>
            <pc:sldMk cId="3425218134" sldId="256"/>
            <ac:spMk id="14" creationId="{67E7A00E-3822-9444-8001-EA0699AE2301}"/>
          </ac:spMkLst>
        </pc:spChg>
        <pc:spChg chg="add del mod">
          <ac:chgData name="Aderibigbe Temilola" userId="a8b137f54b40f298" providerId="LiveId" clId="{0C405C03-8E75-6441-8952-140F1A1A0B78}" dt="2018-07-13T22:03:31.077" v="801" actId="478"/>
          <ac:spMkLst>
            <pc:docMk/>
            <pc:sldMk cId="3425218134" sldId="256"/>
            <ac:spMk id="16" creationId="{8E28228D-B799-9C47-B3D7-A66362565A70}"/>
          </ac:spMkLst>
        </pc:spChg>
        <pc:spChg chg="add mod">
          <ac:chgData name="Aderibigbe Temilola" userId="a8b137f54b40f298" providerId="LiveId" clId="{0C405C03-8E75-6441-8952-140F1A1A0B78}" dt="2018-07-13T22:04:34.610" v="819" actId="1076"/>
          <ac:spMkLst>
            <pc:docMk/>
            <pc:sldMk cId="3425218134" sldId="256"/>
            <ac:spMk id="17" creationId="{85C8D04E-78A0-7646-B4E3-F6CD0207BD43}"/>
          </ac:spMkLst>
        </pc:spChg>
        <pc:spChg chg="mod">
          <ac:chgData name="Aderibigbe Temilola" userId="a8b137f54b40f298" providerId="LiveId" clId="{0C405C03-8E75-6441-8952-140F1A1A0B78}" dt="2018-07-13T21:29:44.146" v="386" actId="14100"/>
          <ac:spMkLst>
            <pc:docMk/>
            <pc:sldMk cId="3425218134" sldId="256"/>
            <ac:spMk id="24" creationId="{00000000-0000-0000-0000-000000000000}"/>
          </ac:spMkLst>
        </pc:spChg>
        <pc:spChg chg="mod">
          <ac:chgData name="Aderibigbe Temilola" userId="a8b137f54b40f298" providerId="LiveId" clId="{0C405C03-8E75-6441-8952-140F1A1A0B78}" dt="2018-07-13T22:05:12.941" v="842" actId="1036"/>
          <ac:spMkLst>
            <pc:docMk/>
            <pc:sldMk cId="3425218134" sldId="256"/>
            <ac:spMk id="25" creationId="{00000000-0000-0000-0000-000000000000}"/>
          </ac:spMkLst>
        </pc:spChg>
        <pc:spChg chg="mod">
          <ac:chgData name="Aderibigbe Temilola" userId="a8b137f54b40f298" providerId="LiveId" clId="{0C405C03-8E75-6441-8952-140F1A1A0B78}" dt="2018-07-13T21:29:14.518" v="371" actId="1035"/>
          <ac:spMkLst>
            <pc:docMk/>
            <pc:sldMk cId="3425218134" sldId="256"/>
            <ac:spMk id="27" creationId="{00000000-0000-0000-0000-000000000000}"/>
          </ac:spMkLst>
        </pc:spChg>
        <pc:spChg chg="del mod">
          <ac:chgData name="Aderibigbe Temilola" userId="a8b137f54b40f298" providerId="LiveId" clId="{0C405C03-8E75-6441-8952-140F1A1A0B78}" dt="2018-07-13T21:43:38.462" v="583" actId="478"/>
          <ac:spMkLst>
            <pc:docMk/>
            <pc:sldMk cId="3425218134" sldId="256"/>
            <ac:spMk id="28" creationId="{00000000-0000-0000-0000-000000000000}"/>
          </ac:spMkLst>
        </pc:spChg>
        <pc:spChg chg="mod">
          <ac:chgData name="Aderibigbe Temilola" userId="a8b137f54b40f298" providerId="LiveId" clId="{0C405C03-8E75-6441-8952-140F1A1A0B78}" dt="2018-07-13T21:47:31.709" v="634" actId="1035"/>
          <ac:spMkLst>
            <pc:docMk/>
            <pc:sldMk cId="3425218134" sldId="256"/>
            <ac:spMk id="29" creationId="{00000000-0000-0000-0000-000000000000}"/>
          </ac:spMkLst>
        </pc:spChg>
        <pc:spChg chg="del mod">
          <ac:chgData name="Aderibigbe Temilola" userId="a8b137f54b40f298" providerId="LiveId" clId="{0C405C03-8E75-6441-8952-140F1A1A0B78}" dt="2018-07-13T22:02:15.457" v="784" actId="478"/>
          <ac:spMkLst>
            <pc:docMk/>
            <pc:sldMk cId="3425218134" sldId="256"/>
            <ac:spMk id="31" creationId="{00000000-0000-0000-0000-000000000000}"/>
          </ac:spMkLst>
        </pc:spChg>
        <pc:spChg chg="mod">
          <ac:chgData name="Aderibigbe Temilola" userId="a8b137f54b40f298" providerId="LiveId" clId="{0C405C03-8E75-6441-8952-140F1A1A0B78}" dt="2018-07-13T21:29:14.518" v="371" actId="1035"/>
          <ac:spMkLst>
            <pc:docMk/>
            <pc:sldMk cId="3425218134" sldId="256"/>
            <ac:spMk id="48" creationId="{00000000-0000-0000-0000-000000000000}"/>
          </ac:spMkLst>
        </pc:spChg>
        <pc:spChg chg="mod">
          <ac:chgData name="Aderibigbe Temilola" userId="a8b137f54b40f298" providerId="LiveId" clId="{0C405C03-8E75-6441-8952-140F1A1A0B78}" dt="2018-07-13T21:29:14.518" v="371" actId="1035"/>
          <ac:spMkLst>
            <pc:docMk/>
            <pc:sldMk cId="3425218134" sldId="256"/>
            <ac:spMk id="49" creationId="{00000000-0000-0000-0000-000000000000}"/>
          </ac:spMkLst>
        </pc:spChg>
        <pc:spChg chg="mod">
          <ac:chgData name="Aderibigbe Temilola" userId="a8b137f54b40f298" providerId="LiveId" clId="{0C405C03-8E75-6441-8952-140F1A1A0B78}" dt="2018-07-13T21:28:17.830" v="331" actId="20577"/>
          <ac:spMkLst>
            <pc:docMk/>
            <pc:sldMk cId="3425218134" sldId="256"/>
            <ac:spMk id="52" creationId="{00000000-0000-0000-0000-000000000000}"/>
          </ac:spMkLst>
        </pc:spChg>
        <pc:spChg chg="mod">
          <ac:chgData name="Aderibigbe Temilola" userId="a8b137f54b40f298" providerId="LiveId" clId="{0C405C03-8E75-6441-8952-140F1A1A0B78}" dt="2018-07-13T21:47:40.501" v="645" actId="1076"/>
          <ac:spMkLst>
            <pc:docMk/>
            <pc:sldMk cId="3425218134" sldId="256"/>
            <ac:spMk id="54" creationId="{00000000-0000-0000-0000-000000000000}"/>
          </ac:spMkLst>
        </pc:spChg>
        <pc:spChg chg="mod">
          <ac:chgData name="Aderibigbe Temilola" userId="a8b137f54b40f298" providerId="LiveId" clId="{0C405C03-8E75-6441-8952-140F1A1A0B78}" dt="2018-07-13T21:29:14.518" v="371" actId="1035"/>
          <ac:spMkLst>
            <pc:docMk/>
            <pc:sldMk cId="3425218134" sldId="256"/>
            <ac:spMk id="55" creationId="{00000000-0000-0000-0000-000000000000}"/>
          </ac:spMkLst>
        </pc:spChg>
        <pc:spChg chg="mod">
          <ac:chgData name="Aderibigbe Temilola" userId="a8b137f54b40f298" providerId="LiveId" clId="{0C405C03-8E75-6441-8952-140F1A1A0B78}" dt="2018-07-13T22:04:09.588" v="815" actId="1076"/>
          <ac:spMkLst>
            <pc:docMk/>
            <pc:sldMk cId="3425218134" sldId="256"/>
            <ac:spMk id="56" creationId="{00000000-0000-0000-0000-000000000000}"/>
          </ac:spMkLst>
        </pc:spChg>
        <pc:spChg chg="mod">
          <ac:chgData name="Aderibigbe Temilola" userId="a8b137f54b40f298" providerId="LiveId" clId="{0C405C03-8E75-6441-8952-140F1A1A0B78}" dt="2018-07-13T22:05:17.096" v="851" actId="1036"/>
          <ac:spMkLst>
            <pc:docMk/>
            <pc:sldMk cId="3425218134" sldId="256"/>
            <ac:spMk id="59" creationId="{00000000-0000-0000-0000-000000000000}"/>
          </ac:spMkLst>
        </pc:spChg>
        <pc:spChg chg="add del mod">
          <ac:chgData name="Aderibigbe Temilola" userId="a8b137f54b40f298" providerId="LiveId" clId="{0C405C03-8E75-6441-8952-140F1A1A0B78}" dt="2018-07-13T21:47:33.997" v="640"/>
          <ac:spMkLst>
            <pc:docMk/>
            <pc:sldMk cId="3425218134" sldId="256"/>
            <ac:spMk id="77" creationId="{3383C948-6923-4340-85C6-7E27575334FE}"/>
          </ac:spMkLst>
        </pc:spChg>
        <pc:spChg chg="add mod">
          <ac:chgData name="Aderibigbe Temilola" userId="a8b137f54b40f298" providerId="LiveId" clId="{0C405C03-8E75-6441-8952-140F1A1A0B78}" dt="2018-07-13T22:04:14.766" v="817" actId="1076"/>
          <ac:spMkLst>
            <pc:docMk/>
            <pc:sldMk cId="3425218134" sldId="256"/>
            <ac:spMk id="78" creationId="{5DB5C243-E4EE-D646-9369-A019E6E3B797}"/>
          </ac:spMkLst>
        </pc:spChg>
        <pc:graphicFrameChg chg="add del mod">
          <ac:chgData name="Aderibigbe Temilola" userId="a8b137f54b40f298" providerId="LiveId" clId="{0C405C03-8E75-6441-8952-140F1A1A0B78}" dt="2018-07-13T21:47:34.630" v="641"/>
          <ac:graphicFrameMkLst>
            <pc:docMk/>
            <pc:sldMk cId="3425218134" sldId="256"/>
            <ac:graphicFrameMk id="6" creationId="{00000000-0000-0000-0000-000000000000}"/>
          </ac:graphicFrameMkLst>
        </pc:graphicFrameChg>
        <pc:graphicFrameChg chg="mod">
          <ac:chgData name="Aderibigbe Temilola" userId="a8b137f54b40f298" providerId="LiveId" clId="{0C405C03-8E75-6441-8952-140F1A1A0B78}" dt="2018-07-13T22:05:12.941" v="842" actId="1036"/>
          <ac:graphicFrameMkLst>
            <pc:docMk/>
            <pc:sldMk cId="3425218134" sldId="256"/>
            <ac:graphicFrameMk id="39" creationId="{00000000-0000-0000-0000-000000000000}"/>
          </ac:graphicFrameMkLst>
        </pc:graphicFrameChg>
        <pc:graphicFrameChg chg="mod">
          <ac:chgData name="Aderibigbe Temilola" userId="a8b137f54b40f298" providerId="LiveId" clId="{0C405C03-8E75-6441-8952-140F1A1A0B78}" dt="2018-07-13T22:05:37.889" v="853"/>
          <ac:graphicFrameMkLst>
            <pc:docMk/>
            <pc:sldMk cId="3425218134" sldId="256"/>
            <ac:graphicFrameMk id="51" creationId="{00000000-0000-0000-0000-000000000000}"/>
          </ac:graphicFrameMkLst>
        </pc:graphicFrameChg>
        <pc:graphicFrameChg chg="mod modGraphic">
          <ac:chgData name="Aderibigbe Temilola" userId="a8b137f54b40f298" providerId="LiveId" clId="{0C405C03-8E75-6441-8952-140F1A1A0B78}" dt="2018-07-13T22:05:50.585" v="855" actId="14734"/>
          <ac:graphicFrameMkLst>
            <pc:docMk/>
            <pc:sldMk cId="3425218134" sldId="256"/>
            <ac:graphicFrameMk id="57" creationId="{00000000-0000-0000-0000-000000000000}"/>
          </ac:graphicFrameMkLst>
        </pc:graphicFrameChg>
        <pc:graphicFrameChg chg="mod">
          <ac:chgData name="Aderibigbe Temilola" userId="a8b137f54b40f298" providerId="LiveId" clId="{0C405C03-8E75-6441-8952-140F1A1A0B78}" dt="2018-07-13T21:29:23.472" v="383" actId="1035"/>
          <ac:graphicFrameMkLst>
            <pc:docMk/>
            <pc:sldMk cId="3425218134" sldId="256"/>
            <ac:graphicFrameMk id="67" creationId="{00000000-0000-0000-0000-000000000000}"/>
          </ac:graphicFrameMkLst>
        </pc:graphicFrameChg>
        <pc:graphicFrameChg chg="mod">
          <ac:chgData name="Aderibigbe Temilola" userId="a8b137f54b40f298" providerId="LiveId" clId="{0C405C03-8E75-6441-8952-140F1A1A0B78}" dt="2018-07-13T21:47:32.307" v="636" actId="14100"/>
          <ac:graphicFrameMkLst>
            <pc:docMk/>
            <pc:sldMk cId="3425218134" sldId="256"/>
            <ac:graphicFrameMk id="75" creationId="{AB0B45B3-FBD2-E448-9A2B-7E02526DE79D}"/>
          </ac:graphicFrameMkLst>
        </pc:graphicFrameChg>
        <pc:graphicFrameChg chg="add del mod">
          <ac:chgData name="Aderibigbe Temilola" userId="a8b137f54b40f298" providerId="LiveId" clId="{0C405C03-8E75-6441-8952-140F1A1A0B78}" dt="2018-07-13T21:47:33.997" v="640"/>
          <ac:graphicFrameMkLst>
            <pc:docMk/>
            <pc:sldMk cId="3425218134" sldId="256"/>
            <ac:graphicFrameMk id="76" creationId="{A857BD62-4D5F-1749-80B6-1F57C6FB95B8}"/>
          </ac:graphicFrameMkLst>
        </pc:graphicFrameChg>
        <pc:graphicFrameChg chg="mod">
          <ac:chgData name="Aderibigbe Temilola" userId="a8b137f54b40f298" providerId="LiveId" clId="{0C405C03-8E75-6441-8952-140F1A1A0B78}" dt="2018-07-13T21:29:14.518" v="371" actId="1035"/>
          <ac:graphicFrameMkLst>
            <pc:docMk/>
            <pc:sldMk cId="3425218134" sldId="256"/>
            <ac:graphicFrameMk id="10254" creationId="{00000000-0000-0000-0000-000000000000}"/>
          </ac:graphicFrameMkLst>
        </pc:graphicFrameChg>
        <pc:graphicFrameChg chg="mod">
          <ac:chgData name="Aderibigbe Temilola" userId="a8b137f54b40f298" providerId="LiveId" clId="{0C405C03-8E75-6441-8952-140F1A1A0B78}" dt="2018-07-13T21:29:14.518" v="371" actId="1035"/>
          <ac:graphicFrameMkLst>
            <pc:docMk/>
            <pc:sldMk cId="3425218134" sldId="256"/>
            <ac:graphicFrameMk id="10255" creationId="{00000000-0000-0000-0000-000000000000}"/>
          </ac:graphicFrameMkLst>
        </pc:graphicFrameChg>
        <pc:picChg chg="add mod">
          <ac:chgData name="Aderibigbe Temilola" userId="a8b137f54b40f298" providerId="LiveId" clId="{0C405C03-8E75-6441-8952-140F1A1A0B78}" dt="2018-07-13T22:05:12.941" v="842" actId="1036"/>
          <ac:picMkLst>
            <pc:docMk/>
            <pc:sldMk cId="3425218134" sldId="256"/>
            <ac:picMk id="3" creationId="{0CF0EDD1-0088-6546-831C-6B8D1C5482FF}"/>
          </ac:picMkLst>
        </pc:picChg>
        <pc:picChg chg="add mod">
          <ac:chgData name="Aderibigbe Temilola" userId="a8b137f54b40f298" providerId="LiveId" clId="{0C405C03-8E75-6441-8952-140F1A1A0B78}" dt="2018-07-13T22:05:12.941" v="842" actId="1036"/>
          <ac:picMkLst>
            <pc:docMk/>
            <pc:sldMk cId="3425218134" sldId="256"/>
            <ac:picMk id="5" creationId="{3899EA55-861E-7740-AADE-ABB505F80FA4}"/>
          </ac:picMkLst>
        </pc:picChg>
        <pc:picChg chg="add mod">
          <ac:chgData name="Aderibigbe Temilola" userId="a8b137f54b40f298" providerId="LiveId" clId="{0C405C03-8E75-6441-8952-140F1A1A0B78}" dt="2018-07-13T22:05:12.941" v="842" actId="1036"/>
          <ac:picMkLst>
            <pc:docMk/>
            <pc:sldMk cId="3425218134" sldId="256"/>
            <ac:picMk id="8" creationId="{92069160-39BD-CD4D-A50F-3EAC712C32DC}"/>
          </ac:picMkLst>
        </pc:picChg>
        <pc:picChg chg="mod">
          <ac:chgData name="Aderibigbe Temilola" userId="a8b137f54b40f298" providerId="LiveId" clId="{0C405C03-8E75-6441-8952-140F1A1A0B78}" dt="2018-07-13T22:03:47.409" v="812" actId="1076"/>
          <ac:picMkLst>
            <pc:docMk/>
            <pc:sldMk cId="3425218134" sldId="256"/>
            <ac:picMk id="9" creationId="{00000000-0000-0000-0000-000000000000}"/>
          </ac:picMkLst>
        </pc:picChg>
        <pc:picChg chg="mod">
          <ac:chgData name="Aderibigbe Temilola" userId="a8b137f54b40f298" providerId="LiveId" clId="{0C405C03-8E75-6441-8952-140F1A1A0B78}" dt="2018-07-13T22:05:12.941" v="842" actId="1036"/>
          <ac:picMkLst>
            <pc:docMk/>
            <pc:sldMk cId="3425218134" sldId="256"/>
            <ac:picMk id="62" creationId="{20FDE68A-A237-9A47-804E-567F8A11E7FA}"/>
          </ac:picMkLst>
        </pc:picChg>
        <pc:picChg chg="mod">
          <ac:chgData name="Aderibigbe Temilola" userId="a8b137f54b40f298" providerId="LiveId" clId="{0C405C03-8E75-6441-8952-140F1A1A0B78}" dt="2018-07-13T22:05:12.941" v="842" actId="1036"/>
          <ac:picMkLst>
            <pc:docMk/>
            <pc:sldMk cId="3425218134" sldId="256"/>
            <ac:picMk id="68" creationId="{7E3016CC-67DB-5A48-898C-B19E31E01BD3}"/>
          </ac:picMkLst>
        </pc:picChg>
        <pc:picChg chg="del mod">
          <ac:chgData name="Aderibigbe Temilola" userId="a8b137f54b40f298" providerId="LiveId" clId="{0C405C03-8E75-6441-8952-140F1A1A0B78}" dt="2018-07-13T19:53:57.980" v="38" actId="478"/>
          <ac:picMkLst>
            <pc:docMk/>
            <pc:sldMk cId="3425218134" sldId="256"/>
            <ac:picMk id="69" creationId="{31F5D034-F721-B544-9E99-5F6DE51A31B4}"/>
          </ac:picMkLst>
        </pc:picChg>
        <pc:picChg chg="mod">
          <ac:chgData name="Aderibigbe Temilola" userId="a8b137f54b40f298" providerId="LiveId" clId="{0C405C03-8E75-6441-8952-140F1A1A0B78}" dt="2018-07-13T22:05:12.941" v="842" actId="1036"/>
          <ac:picMkLst>
            <pc:docMk/>
            <pc:sldMk cId="3425218134" sldId="256"/>
            <ac:picMk id="70" creationId="{8693C987-2901-8144-9D58-EB788A233814}"/>
          </ac:picMkLst>
        </pc:picChg>
        <pc:picChg chg="mod">
          <ac:chgData name="Aderibigbe Temilola" userId="a8b137f54b40f298" providerId="LiveId" clId="{0C405C03-8E75-6441-8952-140F1A1A0B78}" dt="2018-07-13T22:05:12.941" v="842" actId="1036"/>
          <ac:picMkLst>
            <pc:docMk/>
            <pc:sldMk cId="3425218134" sldId="256"/>
            <ac:picMk id="71" creationId="{8619C008-5468-1743-B95C-F4AA8095E3C6}"/>
          </ac:picMkLst>
        </pc:picChg>
        <pc:picChg chg="mod">
          <ac:chgData name="Aderibigbe Temilola" userId="a8b137f54b40f298" providerId="LiveId" clId="{0C405C03-8E75-6441-8952-140F1A1A0B78}" dt="2018-07-13T22:05:12.941" v="842" actId="1036"/>
          <ac:picMkLst>
            <pc:docMk/>
            <pc:sldMk cId="3425218134" sldId="256"/>
            <ac:picMk id="72" creationId="{46CC2331-BE5F-954F-AE75-4CE60AA6A852}"/>
          </ac:picMkLst>
        </pc:picChg>
        <pc:picChg chg="mod">
          <ac:chgData name="Aderibigbe Temilola" userId="a8b137f54b40f298" providerId="LiveId" clId="{0C405C03-8E75-6441-8952-140F1A1A0B78}" dt="2018-07-13T22:05:12.941" v="842" actId="1036"/>
          <ac:picMkLst>
            <pc:docMk/>
            <pc:sldMk cId="3425218134" sldId="256"/>
            <ac:picMk id="73" creationId="{156AC595-29BD-8D4F-9505-7C1375DE8F26}"/>
          </ac:picMkLst>
        </pc:picChg>
        <pc:picChg chg="mod">
          <ac:chgData name="Aderibigbe Temilola" userId="a8b137f54b40f298" providerId="LiveId" clId="{0C405C03-8E75-6441-8952-140F1A1A0B78}" dt="2018-07-13T22:05:12.941" v="842" actId="1036"/>
          <ac:picMkLst>
            <pc:docMk/>
            <pc:sldMk cId="3425218134" sldId="256"/>
            <ac:picMk id="74" creationId="{CEEBD418-86BA-2A41-84DF-0F98BF5216DA}"/>
          </ac:picMkLst>
        </pc:picChg>
        <pc:picChg chg="del mod">
          <ac:chgData name="Aderibigbe Temilola" userId="a8b137f54b40f298" providerId="LiveId" clId="{0C405C03-8E75-6441-8952-140F1A1A0B78}" dt="2018-07-13T19:53:20.938" v="21" actId="478"/>
          <ac:picMkLst>
            <pc:docMk/>
            <pc:sldMk cId="3425218134" sldId="256"/>
            <ac:picMk id="29707" creationId="{00000000-0000-0000-0000-000000000000}"/>
          </ac:picMkLst>
        </pc:picChg>
        <pc:picChg chg="del">
          <ac:chgData name="Aderibigbe Temilola" userId="a8b137f54b40f298" providerId="LiveId" clId="{0C405C03-8E75-6441-8952-140F1A1A0B78}" dt="2018-07-13T19:53:25.393" v="22" actId="478"/>
          <ac:picMkLst>
            <pc:docMk/>
            <pc:sldMk cId="3425218134" sldId="256"/>
            <ac:picMk id="29708"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Sheet1!$B$2:$B$28</c:f>
              <c:numCache>
                <c:formatCode>General</c:formatCode>
                <c:ptCount val="27"/>
                <c:pt idx="0">
                  <c:v>153.41249999999999</c:v>
                </c:pt>
                <c:pt idx="1">
                  <c:v>155.98249999999999</c:v>
                </c:pt>
                <c:pt idx="2">
                  <c:v>160.2225</c:v>
                </c:pt>
                <c:pt idx="3">
                  <c:v>163.83250000000001</c:v>
                </c:pt>
                <c:pt idx="4">
                  <c:v>165.16749999999999</c:v>
                </c:pt>
                <c:pt idx="5">
                  <c:v>169.1</c:v>
                </c:pt>
                <c:pt idx="6">
                  <c:v>173.83750000000001</c:v>
                </c:pt>
                <c:pt idx="7">
                  <c:v>178.52250000000001</c:v>
                </c:pt>
                <c:pt idx="8">
                  <c:v>187.3775</c:v>
                </c:pt>
                <c:pt idx="9">
                  <c:v>194.715</c:v>
                </c:pt>
                <c:pt idx="10">
                  <c:v>207.905</c:v>
                </c:pt>
                <c:pt idx="11">
                  <c:v>228.5675</c:v>
                </c:pt>
                <c:pt idx="12">
                  <c:v>251.95500000000001</c:v>
                </c:pt>
                <c:pt idx="13">
                  <c:v>278.58</c:v>
                </c:pt>
                <c:pt idx="14">
                  <c:v>326.3775</c:v>
                </c:pt>
                <c:pt idx="15">
                  <c:v>410.0025</c:v>
                </c:pt>
                <c:pt idx="16">
                  <c:v>474.91500000000002</c:v>
                </c:pt>
                <c:pt idx="17">
                  <c:v>462.58749999999998</c:v>
                </c:pt>
                <c:pt idx="18">
                  <c:v>383.70499999999998</c:v>
                </c:pt>
                <c:pt idx="19">
                  <c:v>327</c:v>
                </c:pt>
                <c:pt idx="20">
                  <c:v>294.88249999999999</c:v>
                </c:pt>
                <c:pt idx="21">
                  <c:v>272.47250000000003</c:v>
                </c:pt>
                <c:pt idx="22">
                  <c:v>270.82</c:v>
                </c:pt>
                <c:pt idx="23">
                  <c:v>292.83749999999998</c:v>
                </c:pt>
                <c:pt idx="24">
                  <c:v>320.67250000000001</c:v>
                </c:pt>
                <c:pt idx="25">
                  <c:v>350.82</c:v>
                </c:pt>
                <c:pt idx="26">
                  <c:v>384.70499999999998</c:v>
                </c:pt>
              </c:numCache>
            </c:numRef>
          </c:val>
          <c:extLst>
            <c:ext xmlns:c16="http://schemas.microsoft.com/office/drawing/2014/chart" uri="{C3380CC4-5D6E-409C-BE32-E72D297353CC}">
              <c16:uniqueId val="{00000000-6C75-7943-B6EF-122FC7452BF2}"/>
            </c:ext>
          </c:extLst>
        </c:ser>
        <c:ser>
          <c:idx val="1"/>
          <c:order val="1"/>
          <c:tx>
            <c:strRef>
              <c:f>Sheet1!$C$1</c:f>
              <c:strCache>
                <c:ptCount val="1"/>
                <c:pt idx="0">
                  <c:v>predicted</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Sheet1!$C$2:$C$28</c:f>
              <c:numCache>
                <c:formatCode>General</c:formatCode>
                <c:ptCount val="27"/>
                <c:pt idx="0">
                  <c:v>153.9101</c:v>
                </c:pt>
                <c:pt idx="1">
                  <c:v>155.50530000000001</c:v>
                </c:pt>
                <c:pt idx="2">
                  <c:v>160.68350000000001</c:v>
                </c:pt>
                <c:pt idx="3">
                  <c:v>163.6576</c:v>
                </c:pt>
                <c:pt idx="4">
                  <c:v>165.4896</c:v>
                </c:pt>
                <c:pt idx="5">
                  <c:v>168.6311</c:v>
                </c:pt>
                <c:pt idx="6">
                  <c:v>173.55869999999999</c:v>
                </c:pt>
                <c:pt idx="7">
                  <c:v>178.82579999999999</c:v>
                </c:pt>
                <c:pt idx="8">
                  <c:v>188.04259999999999</c:v>
                </c:pt>
                <c:pt idx="9">
                  <c:v>194.66739999999999</c:v>
                </c:pt>
                <c:pt idx="10">
                  <c:v>207.23990000000001</c:v>
                </c:pt>
                <c:pt idx="11">
                  <c:v>229.16319999999999</c:v>
                </c:pt>
                <c:pt idx="12">
                  <c:v>251.43709999999999</c:v>
                </c:pt>
                <c:pt idx="13">
                  <c:v>277.93009999999998</c:v>
                </c:pt>
                <c:pt idx="14">
                  <c:v>327.03339999999997</c:v>
                </c:pt>
                <c:pt idx="15">
                  <c:v>410.64780000000002</c:v>
                </c:pt>
                <c:pt idx="16">
                  <c:v>474.27809999999999</c:v>
                </c:pt>
                <c:pt idx="17">
                  <c:v>462.2013</c:v>
                </c:pt>
                <c:pt idx="18">
                  <c:v>384.2192</c:v>
                </c:pt>
                <c:pt idx="19">
                  <c:v>327.07870000000003</c:v>
                </c:pt>
                <c:pt idx="20">
                  <c:v>295.34339999999997</c:v>
                </c:pt>
                <c:pt idx="21">
                  <c:v>271.99529999999999</c:v>
                </c:pt>
                <c:pt idx="22">
                  <c:v>270.16559999999998</c:v>
                </c:pt>
                <c:pt idx="23">
                  <c:v>293.34710000000001</c:v>
                </c:pt>
                <c:pt idx="24">
                  <c:v>321.2518</c:v>
                </c:pt>
                <c:pt idx="25">
                  <c:v>350.5754</c:v>
                </c:pt>
                <c:pt idx="26">
                  <c:v>384.22680000000003</c:v>
                </c:pt>
              </c:numCache>
            </c:numRef>
          </c:val>
          <c:extLst>
            <c:ext xmlns:c16="http://schemas.microsoft.com/office/drawing/2014/chart" uri="{C3380CC4-5D6E-409C-BE32-E72D297353CC}">
              <c16:uniqueId val="{00000001-6C75-7943-B6EF-122FC7452BF2}"/>
            </c:ext>
          </c:extLst>
        </c:ser>
        <c:dLbls>
          <c:showLegendKey val="0"/>
          <c:showVal val="0"/>
          <c:showCatName val="0"/>
          <c:showSerName val="0"/>
          <c:showPercent val="0"/>
          <c:showBubbleSize val="0"/>
        </c:dLbls>
        <c:gapWidth val="100"/>
        <c:overlap val="-24"/>
        <c:axId val="1700383312"/>
        <c:axId val="1699920480"/>
      </c:barChart>
      <c:catAx>
        <c:axId val="17003833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99920480"/>
        <c:crosses val="autoZero"/>
        <c:auto val="1"/>
        <c:lblAlgn val="ctr"/>
        <c:lblOffset val="100"/>
        <c:noMultiLvlLbl val="0"/>
      </c:catAx>
      <c:valAx>
        <c:axId val="169992048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00383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7/24/18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oleObject" Target="../embeddings/oleObject3.bin"/><Relationship Id="rId18" Type="http://schemas.openxmlformats.org/officeDocument/2006/relationships/hyperlink" Target="http://www.facebook.com/pages/PosterPresentationscom/217914411419?v=app_4949752878&amp;ref=ts" TargetMode="External"/><Relationship Id="rId3" Type="http://schemas.openxmlformats.org/officeDocument/2006/relationships/theme" Target="../theme/theme1.xml"/><Relationship Id="rId7" Type="http://schemas.openxmlformats.org/officeDocument/2006/relationships/image" Target="../media/image7.png"/><Relationship Id="rId12" Type="http://schemas.openxmlformats.org/officeDocument/2006/relationships/image" Target="../media/image2.png"/><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oleObject" Target="../embeddings/oleObject4.bin"/><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oleObject" Target="../embeddings/oleObject2.bin"/><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image" Target="../media/image1.png"/><Relationship Id="rId19" Type="http://schemas.openxmlformats.org/officeDocument/2006/relationships/image" Target="../media/image10.jpeg"/><Relationship Id="rId4" Type="http://schemas.openxmlformats.org/officeDocument/2006/relationships/vmlDrawing" Target="../drawings/vmlDrawing1.vml"/><Relationship Id="rId9" Type="http://schemas.openxmlformats.org/officeDocument/2006/relationships/oleObject" Target="../embeddings/oleObject1.bin"/><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jpeg"/><Relationship Id="rId18" Type="http://schemas.openxmlformats.org/officeDocument/2006/relationships/oleObject" Target="../embeddings/oleObject7.bin"/><Relationship Id="rId3" Type="http://schemas.openxmlformats.org/officeDocument/2006/relationships/slideLayout" Target="../slideLayouts/slideLayout5.xml"/><Relationship Id="rId21" Type="http://schemas.openxmlformats.org/officeDocument/2006/relationships/image" Target="../media/image2.png"/><Relationship Id="rId7" Type="http://schemas.openxmlformats.org/officeDocument/2006/relationships/oleObject" Target="../embeddings/oleObject5.bin"/><Relationship Id="rId12" Type="http://schemas.openxmlformats.org/officeDocument/2006/relationships/hyperlink" Target="http://www.facebook.com/pages/PosterPresentationscom/217914411419?v=app_4949752878&amp;ref=ts" TargetMode="External"/><Relationship Id="rId17" Type="http://schemas.openxmlformats.org/officeDocument/2006/relationships/image" Target="../media/image8.png"/><Relationship Id="rId2" Type="http://schemas.openxmlformats.org/officeDocument/2006/relationships/slideLayout" Target="../slideLayouts/slideLayout4.xml"/><Relationship Id="rId16" Type="http://schemas.openxmlformats.org/officeDocument/2006/relationships/image" Target="../media/image7.png"/><Relationship Id="rId20" Type="http://schemas.openxmlformats.org/officeDocument/2006/relationships/oleObject" Target="../embeddings/oleObject8.bin"/><Relationship Id="rId1" Type="http://schemas.openxmlformats.org/officeDocument/2006/relationships/slideLayout" Target="../slideLayouts/slideLayout3.xml"/><Relationship Id="rId6" Type="http://schemas.openxmlformats.org/officeDocument/2006/relationships/vmlDrawing" Target="../drawings/vmlDrawing2.vml"/><Relationship Id="rId11" Type="http://schemas.openxmlformats.org/officeDocument/2006/relationships/image" Target="../media/image4.png"/><Relationship Id="rId5" Type="http://schemas.openxmlformats.org/officeDocument/2006/relationships/theme" Target="../theme/theme2.xml"/><Relationship Id="rId15" Type="http://schemas.openxmlformats.org/officeDocument/2006/relationships/image" Target="../media/image6.png"/><Relationship Id="rId10" Type="http://schemas.openxmlformats.org/officeDocument/2006/relationships/oleObject" Target="../embeddings/oleObject6.bin"/><Relationship Id="rId19" Type="http://schemas.openxmlformats.org/officeDocument/2006/relationships/image" Target="../media/image1.png"/><Relationship Id="rId4" Type="http://schemas.openxmlformats.org/officeDocument/2006/relationships/slideLayout" Target="../slideLayouts/slideLayout6.xml"/><Relationship Id="rId9" Type="http://schemas.openxmlformats.org/officeDocument/2006/relationships/image" Target="../media/image9.png"/><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png"/><Relationship Id="rId1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image" Target="../media/image3.png"/><Relationship Id="rId12" Type="http://schemas.openxmlformats.org/officeDocument/2006/relationships/image" Target="../media/image10.jpeg"/><Relationship Id="rId17" Type="http://schemas.openxmlformats.org/officeDocument/2006/relationships/oleObject" Target="../embeddings/oleObject11.bin"/><Relationship Id="rId2" Type="http://schemas.openxmlformats.org/officeDocument/2006/relationships/slideLayout" Target="../slideLayouts/slideLayout8.xml"/><Relationship Id="rId16" Type="http://schemas.openxmlformats.org/officeDocument/2006/relationships/image" Target="../media/image8.png"/><Relationship Id="rId20"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oleObject" Target="../embeddings/oleObject9.bin"/><Relationship Id="rId11" Type="http://schemas.openxmlformats.org/officeDocument/2006/relationships/hyperlink" Target="http://www.facebook.com/pages/PosterPresentationscom/217914411419?v=app_4949752878&amp;ref=ts" TargetMode="External"/><Relationship Id="rId5" Type="http://schemas.openxmlformats.org/officeDocument/2006/relationships/vmlDrawing" Target="../drawings/vmlDrawing3.vml"/><Relationship Id="rId15" Type="http://schemas.openxmlformats.org/officeDocument/2006/relationships/image" Target="../media/image7.png"/><Relationship Id="rId10" Type="http://schemas.openxmlformats.org/officeDocument/2006/relationships/image" Target="../media/image4.png"/><Relationship Id="rId19" Type="http://schemas.openxmlformats.org/officeDocument/2006/relationships/oleObject" Target="../embeddings/oleObject12.bin"/><Relationship Id="rId4" Type="http://schemas.openxmlformats.org/officeDocument/2006/relationships/theme" Target="../theme/theme3.xml"/><Relationship Id="rId9" Type="http://schemas.openxmlformats.org/officeDocument/2006/relationships/oleObject" Target="../embeddings/oleObject10.bin"/><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DEBCF"/>
            </a:gs>
            <a:gs pos="50000">
              <a:srgbClr val="9CB86E"/>
            </a:gs>
            <a:gs pos="100000">
              <a:srgbClr val="156B13"/>
            </a:gs>
          </a:gsLst>
          <a:lin ang="16200000" scaled="0"/>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5" cstate="print"/>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6" cstate="print"/>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7" cstate="print"/>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7" cstate="print"/>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8" cstate="print"/>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025" name="Image" r:id="rId9" imgW="1828571" imgH="1117460" progId="">
                      <p:embed/>
                    </p:oleObj>
                  </mc:Choice>
                  <mc:Fallback>
                    <p:oleObj name="Image" r:id="rId9" imgW="1828571" imgH="1117460" progId="">
                      <p:embed/>
                      <p:pic>
                        <p:nvPicPr>
                          <p:cNvPr id="41"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347" y="12734142"/>
                            <a:ext cx="18288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026" name="Image" r:id="rId11" imgW="1828571" imgH="1117460" progId="">
                      <p:embed/>
                    </p:oleObj>
                  </mc:Choice>
                  <mc:Fallback>
                    <p:oleObj name="Image" r:id="rId11" imgW="1828571" imgH="1117460" progId="">
                      <p:embed/>
                      <p:pic>
                        <p:nvPicPr>
                          <p:cNvPr id="43"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56641" y="12737835"/>
                            <a:ext cx="18288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027" name="Image" r:id="rId13" imgW="4571429" imgH="1688889" progId="">
                    <p:embed/>
                  </p:oleObj>
                </mc:Choice>
                <mc:Fallback>
                  <p:oleObj name="Image" r:id="rId13" imgW="4571429" imgH="1688889" progId="">
                    <p:embed/>
                    <p:pic>
                      <p:nvPicPr>
                        <p:cNvPr id="56" name="Object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15679" y="3349444"/>
                          <a:ext cx="5586150" cy="206377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7" name="Picture 56"/>
            <p:cNvPicPr>
              <a:picLocks noChangeAspect="1"/>
            </p:cNvPicPr>
            <p:nvPr userDrawn="1"/>
          </p:nvPicPr>
          <p:blipFill>
            <a:blip r:embed="rId15" cstate="print"/>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028" name="Image" r:id="rId16" imgW="1574603" imgH="1053968" progId="">
                    <p:embed/>
                  </p:oleObj>
                </mc:Choice>
                <mc:Fallback>
                  <p:oleObj name="Image" r:id="rId16" imgW="1574603" imgH="1053968" progId="">
                    <p:embed/>
                    <p:pic>
                      <p:nvPicPr>
                        <p:cNvPr id="58" name="Object 5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629619" y="12347263"/>
                          <a:ext cx="1482266" cy="992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8"/>
              </p:cNvPr>
              <p:cNvPicPr>
                <a:picLocks noChangeAspect="1" noChangeArrowheads="1"/>
              </p:cNvPicPr>
              <p:nvPr userDrawn="1"/>
            </p:nvPicPr>
            <p:blipFill>
              <a:blip r:embed="rId19"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 id="2147483816"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DEBCF"/>
            </a:gs>
            <a:gs pos="50000">
              <a:srgbClr val="9CB86E"/>
            </a:gs>
            <a:gs pos="100000">
              <a:srgbClr val="156B13"/>
            </a:gs>
          </a:gsLst>
          <a:lin ang="16200000" scaled="0"/>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049" name="Image" r:id="rId7" imgW="4571429" imgH="1688889" progId="">
                    <p:embed/>
                  </p:oleObj>
                </mc:Choice>
                <mc:Fallback>
                  <p:oleObj name="Image" r:id="rId7" imgW="4571429" imgH="1688889" progId="">
                    <p:embed/>
                    <p:pic>
                      <p:nvPicPr>
                        <p:cNvPr id="46"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15679" y="3349444"/>
                          <a:ext cx="5586150" cy="206377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7" name="Picture 46"/>
            <p:cNvPicPr>
              <a:picLocks noChangeAspect="1"/>
            </p:cNvPicPr>
            <p:nvPr userDrawn="1"/>
          </p:nvPicPr>
          <p:blipFill>
            <a:blip r:embed="rId9" cstate="print"/>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050" name="Image" r:id="rId10" imgW="1574603" imgH="1053968" progId="">
                    <p:embed/>
                  </p:oleObj>
                </mc:Choice>
                <mc:Fallback>
                  <p:oleObj name="Image" r:id="rId10" imgW="1574603" imgH="1053968" progId="">
                    <p:embed/>
                    <p:pic>
                      <p:nvPicPr>
                        <p:cNvPr id="48"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29619" y="12347263"/>
                          <a:ext cx="1482266" cy="992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4" cstate="print"/>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5" cstate="print"/>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6" cstate="print"/>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6" cstate="print"/>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7" cstate="print"/>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051" name="Image" r:id="rId18" imgW="1828571" imgH="1117460" progId="">
                      <p:embed/>
                    </p:oleObj>
                  </mc:Choice>
                  <mc:Fallback>
                    <p:oleObj name="Image" r:id="rId18" imgW="1828571" imgH="1117460" progId="">
                      <p:embed/>
                      <p:pic>
                        <p:nvPicPr>
                          <p:cNvPr id="61" name="Object 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33347" y="12734142"/>
                            <a:ext cx="18288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052" name="Image" r:id="rId20" imgW="1828571" imgH="1117460" progId="">
                      <p:embed/>
                    </p:oleObj>
                  </mc:Choice>
                  <mc:Fallback>
                    <p:oleObj name="Image" r:id="rId20" imgW="1828571" imgH="1117460" progId="">
                      <p:embed/>
                      <p:pic>
                        <p:nvPicPr>
                          <p:cNvPr id="62" name="Object 6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56641" y="12737835"/>
                            <a:ext cx="18288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 id="2147483660" r:id="rId2"/>
    <p:sldLayoutId id="2147483803" r:id="rId3"/>
    <p:sldLayoutId id="2147483894" r:id="rId4"/>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DEBCF"/>
            </a:gs>
            <a:gs pos="50000">
              <a:srgbClr val="9CB86E"/>
            </a:gs>
            <a:gs pos="100000">
              <a:srgbClr val="156B13"/>
            </a:gs>
          </a:gsLst>
          <a:lin ang="16200000" scaled="0"/>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073" name="Image" r:id="rId6" imgW="4571429" imgH="1688889" progId="">
                    <p:embed/>
                  </p:oleObj>
                </mc:Choice>
                <mc:Fallback>
                  <p:oleObj name="Image" r:id="rId6" imgW="4571429" imgH="1688889" progId="">
                    <p:embed/>
                    <p:pic>
                      <p:nvPicPr>
                        <p:cNvPr id="45"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15679" y="3349444"/>
                          <a:ext cx="5586150" cy="206377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6" name="Picture 45"/>
            <p:cNvPicPr>
              <a:picLocks noChangeAspect="1"/>
            </p:cNvPicPr>
            <p:nvPr userDrawn="1"/>
          </p:nvPicPr>
          <p:blipFill>
            <a:blip r:embed="rId8" cstate="print"/>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074" name="Image" r:id="rId9" imgW="1574603" imgH="1053968" progId="">
                    <p:embed/>
                  </p:oleObj>
                </mc:Choice>
                <mc:Fallback>
                  <p:oleObj name="Image" r:id="rId9" imgW="1574603" imgH="1053968" progId="">
                    <p:embed/>
                    <p:pic>
                      <p:nvPicPr>
                        <p:cNvPr id="47"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29619" y="12347263"/>
                          <a:ext cx="1482266" cy="992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11"/>
              </p:cNvPr>
              <p:cNvPicPr>
                <a:picLocks noChangeAspect="1" noChangeArrowheads="1"/>
              </p:cNvPicPr>
              <p:nvPr userDrawn="1"/>
            </p:nvPicPr>
            <p:blipFill>
              <a:blip r:embed="rId12"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3" cstate="print"/>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4" cstate="print"/>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5" cstate="print"/>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5" cstate="print"/>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6" cstate="print"/>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075" name="Image" r:id="rId17" imgW="1828571" imgH="1117460" progId="">
                      <p:embed/>
                    </p:oleObj>
                  </mc:Choice>
                  <mc:Fallback>
                    <p:oleObj name="Image" r:id="rId17" imgW="1828571" imgH="1117460" progId="">
                      <p:embed/>
                      <p:pic>
                        <p:nvPicPr>
                          <p:cNvPr id="60" name="Object 5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33347" y="12734142"/>
                            <a:ext cx="18288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076" name="Image" r:id="rId19" imgW="1828571" imgH="1117460" progId="">
                      <p:embed/>
                    </p:oleObj>
                  </mc:Choice>
                  <mc:Fallback>
                    <p:oleObj name="Image" r:id="rId19" imgW="1828571" imgH="1117460" progId="">
                      <p:embed/>
                      <p:pic>
                        <p:nvPicPr>
                          <p:cNvPr id="61" name="Object 6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56641" y="12737835"/>
                            <a:ext cx="18288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 id="2147483659" r:id="rId2"/>
    <p:sldLayoutId id="2147483895" r:id="rId3"/>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investopedia.com/terms/h/house-price-index-hpi.asp" TargetMode="External"/><Relationship Id="rId13" Type="http://schemas.openxmlformats.org/officeDocument/2006/relationships/image" Target="../media/image14.png"/><Relationship Id="rId18" Type="http://schemas.openxmlformats.org/officeDocument/2006/relationships/image" Target="../media/image17.tiff"/><Relationship Id="rId26" Type="http://schemas.openxmlformats.org/officeDocument/2006/relationships/image" Target="../media/image24.png"/><Relationship Id="rId3" Type="http://schemas.openxmlformats.org/officeDocument/2006/relationships/notesSlide" Target="../notesSlides/notesSlide1.xml"/><Relationship Id="rId21" Type="http://schemas.openxmlformats.org/officeDocument/2006/relationships/image" Target="../media/image20.tiff"/><Relationship Id="rId7" Type="http://schemas.openxmlformats.org/officeDocument/2006/relationships/hyperlink" Target="https://www.bea.gov/iTable/iTableHtml.cfm?reqid=70&amp;step=30&amp;isuri=1&amp;7022=6&amp;7023=0&amp;7033=-1&amp;7024=non-industry&amp;7025=0&amp;7026=12000&amp;7027=2016,2015,2014,2013,2012,2011,2010,2009,2008,2007,2006,2005,2004,2003,2002,2001,2000,1999,1998,1997,1996,1995,1994,1993,1992,1991,1990,1989,1988,1987,1986,1985,1984,1983,1982,1981,1980,1979,1978,1977,1976,1975&amp;7001=46&amp;7028=300&amp;7031=0&amp;7040=-1&amp;7083=levels&amp;7029=6&amp;7090=70" TargetMode="External"/><Relationship Id="rId12" Type="http://schemas.openxmlformats.org/officeDocument/2006/relationships/image" Target="../media/image13.png"/><Relationship Id="rId17" Type="http://schemas.openxmlformats.org/officeDocument/2006/relationships/image" Target="../media/image16.tiff"/><Relationship Id="rId25" Type="http://schemas.openxmlformats.org/officeDocument/2006/relationships/image" Target="../media/image23.png"/><Relationship Id="rId2" Type="http://schemas.openxmlformats.org/officeDocument/2006/relationships/slideLayout" Target="../slideLayouts/slideLayout5.xml"/><Relationship Id="rId16" Type="http://schemas.openxmlformats.org/officeDocument/2006/relationships/image" Target="../media/image15.tiff"/><Relationship Id="rId20" Type="http://schemas.openxmlformats.org/officeDocument/2006/relationships/image" Target="../media/image19.tiff"/><Relationship Id="rId1" Type="http://schemas.openxmlformats.org/officeDocument/2006/relationships/vmlDrawing" Target="../drawings/vmlDrawing4.vml"/><Relationship Id="rId6" Type="http://schemas.openxmlformats.org/officeDocument/2006/relationships/hyperlink" Target="https://www.bea.gov/iTable/iTable.cfm?reqid=70&amp;step=10" TargetMode="External"/><Relationship Id="rId11" Type="http://schemas.openxmlformats.org/officeDocument/2006/relationships/hyperlink" Target="https://statistics.laerd.com/statistical-guides/pearson-correlation-coefficient-statistical-guide.php" TargetMode="External"/><Relationship Id="rId24" Type="http://schemas.openxmlformats.org/officeDocument/2006/relationships/image" Target="../media/image22.png"/><Relationship Id="rId5" Type="http://schemas.openxmlformats.org/officeDocument/2006/relationships/hyperlink" Target="http://www.hsh.com/monthly-mortgage-rates.html" TargetMode="External"/><Relationship Id="rId15" Type="http://schemas.openxmlformats.org/officeDocument/2006/relationships/image" Target="../media/image11.wmf"/><Relationship Id="rId23" Type="http://schemas.openxmlformats.org/officeDocument/2006/relationships/chart" Target="../charts/chart1.xml"/><Relationship Id="rId10" Type="http://schemas.openxmlformats.org/officeDocument/2006/relationships/hyperlink" Target="https://en.wikipedia.org/wiki/Time_series#Methods_for_analysis" TargetMode="External"/><Relationship Id="rId19" Type="http://schemas.openxmlformats.org/officeDocument/2006/relationships/image" Target="../media/image18.tiff"/><Relationship Id="rId4" Type="http://schemas.openxmlformats.org/officeDocument/2006/relationships/image" Target="../media/image12.png"/><Relationship Id="rId9" Type="http://schemas.openxmlformats.org/officeDocument/2006/relationships/hyperlink" Target="https://www.fhfa.gov/DataTools/Downloads/Pages/House-Price-Index-Datasets.aspx#qat" TargetMode="External"/><Relationship Id="rId14" Type="http://schemas.openxmlformats.org/officeDocument/2006/relationships/oleObject" Target="../embeddings/oleObject13.bin"/><Relationship Id="rId22" Type="http://schemas.openxmlformats.org/officeDocument/2006/relationships/image" Target="../media/image21.tiff"/><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99EA55-861E-7740-AADE-ABB505F80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583" y="19094820"/>
            <a:ext cx="2840635" cy="2172312"/>
          </a:xfrm>
          <a:prstGeom prst="rect">
            <a:avLst/>
          </a:prstGeom>
        </p:spPr>
      </p:pic>
      <p:sp>
        <p:nvSpPr>
          <p:cNvPr id="465" name="Text Placeholder 464"/>
          <p:cNvSpPr>
            <a:spLocks noGrp="1"/>
          </p:cNvSpPr>
          <p:nvPr>
            <p:ph type="body" sz="quarter" idx="10"/>
          </p:nvPr>
        </p:nvSpPr>
        <p:spPr>
          <a:xfrm>
            <a:off x="957510" y="5673460"/>
            <a:ext cx="13489477" cy="4712759"/>
          </a:xfrm>
        </p:spPr>
        <p:txBody>
          <a:bodyPr>
            <a:noAutofit/>
          </a:bodyPr>
          <a:lstStyle/>
          <a:p>
            <a:pPr algn="just"/>
            <a:r>
              <a:rPr lang="en-US" dirty="0">
                <a:solidFill>
                  <a:schemeClr val="tx1"/>
                </a:solidFill>
              </a:rPr>
              <a:t>In the ever-changing real estate market, there are certain factors that have a huge impact on the changing of prices, some small and there are relationships between those factors. The only way to understand the behavior of the changes would be to look at historical data of the factors and the housing prices. A lot of studies has been done over the years to predict the trends of the price, in various countries, using various statistical tools, data mining, and machine learning tools. Florida housing prices not only depend on genomics but also impact by hurricane strikes, even sea level rising. The project will involve the study of the housing market in Florida, we will be looking at the relationships between the price trend and volume of sales trend to the employment data, interest rate, GDP, inflation rate, hurricane strikes etc. Data from 1985 to 2016 will be using for our analysis and the data will be used to develop our model. We will be using the time series for the analysis to enable us to make the further prediction based on the behavior of the data, also decision tree model </a:t>
            </a:r>
          </a:p>
        </p:txBody>
      </p:sp>
      <p:sp>
        <p:nvSpPr>
          <p:cNvPr id="24" name="Text Placeholder 23"/>
          <p:cNvSpPr>
            <a:spLocks noGrp="1"/>
          </p:cNvSpPr>
          <p:nvPr>
            <p:ph type="body" sz="quarter" idx="21"/>
          </p:nvPr>
        </p:nvSpPr>
        <p:spPr>
          <a:xfrm>
            <a:off x="15536742" y="11805742"/>
            <a:ext cx="13458075" cy="4154961"/>
          </a:xfrm>
        </p:spPr>
        <p:txBody>
          <a:bodyPr/>
          <a:lstStyle/>
          <a:p>
            <a:pPr marL="342900" indent="-342900" algn="just">
              <a:buFont typeface="Arial" panose="020B0604020202020204" pitchFamily="34" charset="0"/>
              <a:buChar char="•"/>
            </a:pPr>
            <a:r>
              <a:rPr lang="en-US" dirty="0">
                <a:solidFill>
                  <a:schemeClr val="tx1"/>
                </a:solidFill>
              </a:rPr>
              <a:t>The overlay attributes Mortgage Rate, Employment, Sales, Dollar volume, Dow open and Dow close.</a:t>
            </a:r>
            <a:endParaRPr lang="en-US" sz="900" dirty="0">
              <a:solidFill>
                <a:schemeClr val="tx1"/>
              </a:solidFill>
            </a:endParaRPr>
          </a:p>
          <a:p>
            <a:pPr marL="342900" indent="-342900" algn="just">
              <a:buFont typeface="Arial" panose="020B0604020202020204" pitchFamily="34" charset="0"/>
              <a:buChar char="•"/>
            </a:pPr>
            <a:r>
              <a:rPr lang="en-US" dirty="0">
                <a:solidFill>
                  <a:schemeClr val="tx1"/>
                </a:solidFill>
              </a:rPr>
              <a:t>Confidence interval for forecasting – 95%, predictions were made 5 and 10 steps ahead for comparison.</a:t>
            </a:r>
          </a:p>
          <a:p>
            <a:pPr marL="342900" indent="-342900" algn="just">
              <a:buFont typeface="Arial" panose="020B0604020202020204" pitchFamily="34" charset="0"/>
              <a:buChar char="•"/>
            </a:pPr>
            <a:r>
              <a:rPr lang="en-US" dirty="0">
                <a:solidFill>
                  <a:schemeClr val="tx1"/>
                </a:solidFill>
              </a:rPr>
              <a:t>The  Poly Kernel is defined as                                         where x and y are vectors in the input space </a:t>
            </a:r>
            <a:r>
              <a:rPr lang="en-US" i="1" dirty="0">
                <a:solidFill>
                  <a:schemeClr val="tx1"/>
                </a:solidFill>
              </a:rPr>
              <a:t>c</a:t>
            </a:r>
            <a:r>
              <a:rPr lang="en-US" dirty="0">
                <a:solidFill>
                  <a:schemeClr val="tx1"/>
                </a:solidFill>
              </a:rPr>
              <a:t> ≥ 0 is a free parameter trading off the influence of higher-order versus lower-order terms in the polynomial. When </a:t>
            </a:r>
            <a:r>
              <a:rPr lang="en-US" i="1" dirty="0">
                <a:solidFill>
                  <a:schemeClr val="tx1"/>
                </a:solidFill>
              </a:rPr>
              <a:t>c</a:t>
            </a:r>
            <a:r>
              <a:rPr lang="en-US" dirty="0">
                <a:solidFill>
                  <a:schemeClr val="tx1"/>
                </a:solidFill>
              </a:rPr>
              <a:t> = 0, the kernel is called homogeneous, </a:t>
            </a:r>
            <a:r>
              <a:rPr lang="en-US" i="1" dirty="0">
                <a:solidFill>
                  <a:schemeClr val="tx1"/>
                </a:solidFill>
              </a:rPr>
              <a:t>d</a:t>
            </a:r>
            <a:r>
              <a:rPr lang="en-US" dirty="0">
                <a:solidFill>
                  <a:schemeClr val="tx1"/>
                </a:solidFill>
              </a:rPr>
              <a:t> is the degree of the polynomial. </a:t>
            </a:r>
          </a:p>
          <a:p>
            <a:pPr marL="342900" indent="-342900" algn="just">
              <a:buFont typeface="Arial" panose="020B0604020202020204" pitchFamily="34" charset="0"/>
              <a:buChar char="•"/>
            </a:pPr>
            <a:r>
              <a:rPr lang="en-US" dirty="0">
                <a:solidFill>
                  <a:schemeClr val="tx1"/>
                </a:solidFill>
              </a:rPr>
              <a:t>Regression optimizer determines the relationship between the variables using Sequential Minimal Optimization (SMO) algorithm.</a:t>
            </a:r>
          </a:p>
        </p:txBody>
      </p:sp>
      <p:sp>
        <p:nvSpPr>
          <p:cNvPr id="25" name="Text Placeholder 24"/>
          <p:cNvSpPr>
            <a:spLocks noGrp="1"/>
          </p:cNvSpPr>
          <p:nvPr>
            <p:ph type="body" sz="quarter" idx="22"/>
          </p:nvPr>
        </p:nvSpPr>
        <p:spPr>
          <a:xfrm>
            <a:off x="912092" y="24218333"/>
            <a:ext cx="13875835" cy="569379"/>
          </a:xfrm>
        </p:spPr>
        <p:txBody>
          <a:bodyPr/>
          <a:lstStyle/>
          <a:p>
            <a:r>
              <a:rPr lang="en-US" sz="2500" u="none" dirty="0">
                <a:solidFill>
                  <a:schemeClr val="tx1"/>
                </a:solidFill>
                <a:latin typeface="Times New Roman" pitchFamily="18" charset="0"/>
                <a:cs typeface="Times New Roman" pitchFamily="18" charset="0"/>
              </a:rPr>
              <a:t>Figure 1: The independent attributes plotted against the dependent attribute Housing Price Index</a:t>
            </a:r>
          </a:p>
        </p:txBody>
      </p:sp>
      <p:sp>
        <p:nvSpPr>
          <p:cNvPr id="27" name="Text Placeholder 26"/>
          <p:cNvSpPr>
            <a:spLocks noGrp="1"/>
          </p:cNvSpPr>
          <p:nvPr>
            <p:ph type="body" sz="quarter" idx="24"/>
          </p:nvPr>
        </p:nvSpPr>
        <p:spPr>
          <a:xfrm>
            <a:off x="15612222" y="16735782"/>
            <a:ext cx="13387037" cy="4565041"/>
          </a:xfrm>
        </p:spPr>
        <p:txBody>
          <a:bodyPr/>
          <a:lstStyle/>
          <a:p>
            <a:pPr algn="just"/>
            <a:r>
              <a:rPr lang="en-US" sz="2500" b="0" u="none" dirty="0">
                <a:solidFill>
                  <a:schemeClr val="tx1"/>
                </a:solidFill>
                <a:latin typeface="Times New Roman" panose="02020603050405020304" pitchFamily="18" charset="0"/>
                <a:cs typeface="Times New Roman" panose="02020603050405020304" pitchFamily="18" charset="0"/>
              </a:rPr>
              <a:t>The tools used for the analysis are WEKA and R.</a:t>
            </a:r>
          </a:p>
          <a:p>
            <a:pPr algn="just"/>
            <a:r>
              <a:rPr lang="en-US" sz="2500" b="0" u="none" dirty="0">
                <a:solidFill>
                  <a:schemeClr val="tx1"/>
                </a:solidFill>
                <a:latin typeface="Times New Roman" panose="02020603050405020304" pitchFamily="18" charset="0"/>
                <a:cs typeface="Times New Roman" panose="02020603050405020304" pitchFamily="18" charset="0"/>
              </a:rPr>
              <a:t>WEKA (Waikato Environment for Knowledge Learning) is a data mining software in Java, which is a collection of machine learning algorithms for data mining tasks. The algorithms can either be applied directly to a dataset or called from your own Java code. WEKA contains tools for data pre-processing, classification, regression, clustering, association rules, and visualization. It is also well-suited for developing new machine learning schemes. [7]. WEKA will also be used to create a time series model to be used for further predictions.</a:t>
            </a:r>
          </a:p>
          <a:p>
            <a:pPr algn="just"/>
            <a:r>
              <a:rPr lang="en-US" sz="2500" b="0" u="none" dirty="0">
                <a:solidFill>
                  <a:schemeClr val="tx1"/>
                </a:solidFill>
                <a:latin typeface="Times New Roman" panose="02020603050405020304" pitchFamily="18" charset="0"/>
                <a:cs typeface="Times New Roman" panose="02020603050405020304" pitchFamily="18" charset="0"/>
              </a:rPr>
              <a:t>R is a system for statistical computation and graphics. It consists of a language plus a run-time environment with graphics, a debugger, access to certain system functions, and the ability to run programs stored in script files. [9]</a:t>
            </a:r>
          </a:p>
          <a:p>
            <a:pPr algn="just"/>
            <a:endParaRPr lang="en-US" sz="2500" b="0" u="none" dirty="0">
              <a:solidFill>
                <a:schemeClr val="tx1"/>
              </a:solidFill>
              <a:latin typeface="Times New Roman" panose="02020603050405020304" pitchFamily="18" charset="0"/>
              <a:cs typeface="Times New Roman" panose="02020603050405020304" pitchFamily="18" charset="0"/>
            </a:endParaRPr>
          </a:p>
        </p:txBody>
      </p:sp>
      <p:sp>
        <p:nvSpPr>
          <p:cNvPr id="29" name="Text Placeholder 28"/>
          <p:cNvSpPr>
            <a:spLocks noGrp="1"/>
          </p:cNvSpPr>
          <p:nvPr>
            <p:ph type="body" sz="quarter" idx="26"/>
          </p:nvPr>
        </p:nvSpPr>
        <p:spPr>
          <a:xfrm>
            <a:off x="14787915" y="31776143"/>
            <a:ext cx="15014053" cy="1231084"/>
          </a:xfrm>
        </p:spPr>
        <p:txBody>
          <a:bodyPr/>
          <a:lstStyle/>
          <a:p>
            <a:pPr algn="ctr"/>
            <a:r>
              <a:rPr lang="en-US" b="1" dirty="0">
                <a:solidFill>
                  <a:schemeClr val="tx1"/>
                </a:solidFill>
              </a:rPr>
              <a:t>Figure 2: A bar chart showing the relationship between the actual House Price Index and Predicted House Price Index</a:t>
            </a:r>
          </a:p>
        </p:txBody>
      </p:sp>
      <p:sp>
        <p:nvSpPr>
          <p:cNvPr id="34" name="Text Placeholder 33"/>
          <p:cNvSpPr>
            <a:spLocks noGrp="1"/>
          </p:cNvSpPr>
          <p:nvPr>
            <p:ph type="body" sz="quarter" idx="96"/>
          </p:nvPr>
        </p:nvSpPr>
        <p:spPr>
          <a:xfrm>
            <a:off x="29955205" y="26660774"/>
            <a:ext cx="13185895" cy="6124731"/>
          </a:xfrm>
        </p:spPr>
        <p:txBody>
          <a:bodyPr/>
          <a:lstStyle/>
          <a:p>
            <a:pPr marL="457200" lvl="0" indent="-457200">
              <a:buSzPct val="100000"/>
              <a:buFont typeface="+mj-lt"/>
              <a:buAutoNum type="arabicPeriod"/>
            </a:pPr>
            <a:r>
              <a:rPr lang="en-US" sz="2300" dirty="0">
                <a:solidFill>
                  <a:schemeClr val="tx1"/>
                </a:solidFill>
              </a:rPr>
              <a:t>Mortgage rates </a:t>
            </a:r>
            <a:r>
              <a:rPr lang="en-US" sz="2300" u="sng" dirty="0">
                <a:solidFill>
                  <a:schemeClr val="tx1"/>
                </a:solidFill>
                <a:hlinkClick r:id="rId5"/>
              </a:rPr>
              <a:t>http://www.hsh.com/monthly-mortgage-rates.html</a:t>
            </a:r>
            <a:endParaRPr lang="en-US" sz="2300" dirty="0">
              <a:solidFill>
                <a:schemeClr val="tx1"/>
              </a:solidFill>
            </a:endParaRPr>
          </a:p>
          <a:p>
            <a:pPr marL="457200" lvl="0" indent="-457200">
              <a:buSzPct val="100000"/>
              <a:buFont typeface="+mj-lt"/>
              <a:buAutoNum type="arabicPeriod"/>
            </a:pPr>
            <a:r>
              <a:rPr lang="en-US" sz="2300" dirty="0">
                <a:solidFill>
                  <a:schemeClr val="tx1"/>
                </a:solidFill>
              </a:rPr>
              <a:t>Employment Data from the Berea of Labor </a:t>
            </a:r>
            <a:r>
              <a:rPr lang="en-US" sz="2300" u="sng" dirty="0">
                <a:solidFill>
                  <a:schemeClr val="tx1"/>
                </a:solidFill>
                <a:hlinkClick r:id="rId5"/>
              </a:rPr>
              <a:t>http://www.hsh.com/monthly-mortgage-rates.html</a:t>
            </a:r>
            <a:endParaRPr lang="en-US" sz="2300" dirty="0">
              <a:solidFill>
                <a:schemeClr val="tx1"/>
              </a:solidFill>
            </a:endParaRPr>
          </a:p>
          <a:p>
            <a:pPr marL="457200" lvl="0" indent="-457200">
              <a:buSzPct val="100000"/>
              <a:buFont typeface="+mj-lt"/>
              <a:buAutoNum type="arabicPeriod"/>
            </a:pPr>
            <a:r>
              <a:rPr lang="en-US" sz="2300" dirty="0">
                <a:solidFill>
                  <a:schemeClr val="tx1"/>
                </a:solidFill>
              </a:rPr>
              <a:t>Gross domestic product (GDP) by state (millions of current dollars) </a:t>
            </a:r>
            <a:r>
              <a:rPr lang="en-US" sz="2300" u="sng" dirty="0">
                <a:solidFill>
                  <a:schemeClr val="tx1"/>
                </a:solidFill>
                <a:hlinkClick r:id="rId6"/>
              </a:rPr>
              <a:t>https://www.bea.gov/iTable/iTable.cfm?reqid=70&amp;step=10</a:t>
            </a:r>
            <a:endParaRPr lang="en-US" sz="2300" dirty="0">
              <a:solidFill>
                <a:schemeClr val="tx1"/>
              </a:solidFill>
            </a:endParaRPr>
          </a:p>
          <a:p>
            <a:pPr marL="457200" lvl="0" indent="-457200">
              <a:buSzPct val="100000"/>
              <a:buFont typeface="+mj-lt"/>
              <a:buAutoNum type="arabicPeriod"/>
            </a:pPr>
            <a:r>
              <a:rPr lang="en-US" sz="2300" dirty="0">
                <a:solidFill>
                  <a:schemeClr val="tx1"/>
                </a:solidFill>
              </a:rPr>
              <a:t>Average wages and salaries (dollars) </a:t>
            </a:r>
            <a:r>
              <a:rPr lang="en-US" sz="2300" u="sng" dirty="0">
                <a:solidFill>
                  <a:schemeClr val="tx1"/>
                </a:solidFill>
                <a:hlinkClick r:id="rId7"/>
              </a:rPr>
              <a:t>https://www.bea.gov/iTable/iTableHtml.cfm?reqid=70&amp;step=30</a:t>
            </a:r>
            <a:endParaRPr lang="en-US" sz="2300" u="sng" dirty="0">
              <a:solidFill>
                <a:schemeClr val="tx1"/>
              </a:solidFill>
            </a:endParaRPr>
          </a:p>
          <a:p>
            <a:pPr marL="457200" lvl="0" indent="-457200">
              <a:buSzPct val="100000"/>
              <a:buFont typeface="+mj-lt"/>
              <a:buAutoNum type="arabicPeriod"/>
            </a:pPr>
            <a:r>
              <a:rPr lang="en-US" sz="2300" dirty="0">
                <a:solidFill>
                  <a:schemeClr val="tx1"/>
                </a:solidFill>
              </a:rPr>
              <a:t>Staff, Investopedia. “House Price Index.” </a:t>
            </a:r>
            <a:r>
              <a:rPr lang="en-US" sz="2300" i="1" dirty="0">
                <a:solidFill>
                  <a:schemeClr val="tx1"/>
                </a:solidFill>
              </a:rPr>
              <a:t>Investopedia</a:t>
            </a:r>
            <a:r>
              <a:rPr lang="en-US" sz="2300" dirty="0">
                <a:solidFill>
                  <a:schemeClr val="tx1"/>
                </a:solidFill>
              </a:rPr>
              <a:t>, Investopedia, 19 Apr. 2018, </a:t>
            </a:r>
            <a:r>
              <a:rPr lang="en-US" sz="2300" u="sng" dirty="0">
                <a:solidFill>
                  <a:schemeClr val="tx1"/>
                </a:solidFill>
                <a:hlinkClick r:id="rId8"/>
              </a:rPr>
              <a:t>www.investopedia.com/terms/h/house-price-index-hpi.asp</a:t>
            </a:r>
            <a:endParaRPr lang="en-US" sz="2300" dirty="0">
              <a:solidFill>
                <a:schemeClr val="tx1"/>
              </a:solidFill>
            </a:endParaRPr>
          </a:p>
          <a:p>
            <a:pPr marL="457200" lvl="0" indent="-457200">
              <a:buSzPct val="100000"/>
              <a:buFont typeface="+mj-lt"/>
              <a:buAutoNum type="arabicPeriod"/>
            </a:pPr>
            <a:r>
              <a:rPr lang="en-US" sz="2300" dirty="0">
                <a:solidFill>
                  <a:schemeClr val="tx1"/>
                </a:solidFill>
              </a:rPr>
              <a:t>All-Transactions House Price Index for Florida </a:t>
            </a:r>
            <a:r>
              <a:rPr lang="en-US" sz="2300" u="sng" dirty="0">
                <a:solidFill>
                  <a:schemeClr val="tx1"/>
                </a:solidFill>
                <a:hlinkClick r:id="rId9"/>
              </a:rPr>
              <a:t>https://www.fhfa.gov/DataTools/Downloads/Pages/House-Price-Index-Datasets.aspx#qat</a:t>
            </a:r>
            <a:endParaRPr lang="en-US" sz="2300" dirty="0">
              <a:solidFill>
                <a:schemeClr val="tx1"/>
              </a:solidFill>
            </a:endParaRPr>
          </a:p>
          <a:p>
            <a:pPr marL="457200" lvl="0" indent="-457200">
              <a:buSzPct val="100000"/>
              <a:buFont typeface="+mj-lt"/>
              <a:buAutoNum type="arabicPeriod"/>
            </a:pPr>
            <a:r>
              <a:rPr lang="en-US" sz="2300" dirty="0">
                <a:solidFill>
                  <a:schemeClr val="tx1"/>
                </a:solidFill>
              </a:rPr>
              <a:t>Weka 3: Data Mining Software in Java http://www.cs.waikato.ac.nz/~ml/weka/</a:t>
            </a:r>
          </a:p>
          <a:p>
            <a:pPr marL="457200" lvl="0" indent="-457200">
              <a:buSzPct val="100000"/>
              <a:buFont typeface="+mj-lt"/>
              <a:buAutoNum type="arabicPeriod"/>
            </a:pPr>
            <a:r>
              <a:rPr lang="en-US" sz="2300" u="sng" dirty="0">
                <a:solidFill>
                  <a:schemeClr val="tx1"/>
                </a:solidFill>
                <a:hlinkClick r:id="rId10"/>
              </a:rPr>
              <a:t>https://en.wikipedia.org/wiki/Time_series#Methods_for_analysis</a:t>
            </a:r>
            <a:r>
              <a:rPr lang="en-US" sz="2300" dirty="0">
                <a:solidFill>
                  <a:schemeClr val="tx1"/>
                </a:solidFill>
              </a:rPr>
              <a:t> </a:t>
            </a:r>
          </a:p>
          <a:p>
            <a:pPr marL="457200" lvl="0" indent="-457200">
              <a:buSzPct val="100000"/>
              <a:buFont typeface="+mj-lt"/>
              <a:buAutoNum type="arabicPeriod"/>
            </a:pPr>
            <a:r>
              <a:rPr lang="en-US" sz="2300" dirty="0">
                <a:solidFill>
                  <a:schemeClr val="tx1"/>
                </a:solidFill>
              </a:rPr>
              <a:t>https://www.r-project.org</a:t>
            </a:r>
          </a:p>
          <a:p>
            <a:pPr marL="457200" indent="-457200">
              <a:buSzPct val="100000"/>
              <a:buFont typeface="+mj-lt"/>
              <a:buAutoNum type="arabicPeriod"/>
            </a:pPr>
            <a:r>
              <a:rPr lang="en-US" sz="2300" dirty="0">
                <a:solidFill>
                  <a:schemeClr val="tx1"/>
                </a:solidFill>
              </a:rPr>
              <a:t>Pearson Product-Moment Correlation. (n.d.). Retrieved April 20, 2018, from </a:t>
            </a:r>
            <a:r>
              <a:rPr lang="en-US" sz="2300" u="sng" dirty="0">
                <a:solidFill>
                  <a:schemeClr val="tx1"/>
                </a:solidFill>
                <a:hlinkClick r:id="rId11"/>
              </a:rPr>
              <a:t>https://statistics.laerd.com/statistical-guides/pearson-correlation-coefficient-statistical-guide.php</a:t>
            </a:r>
            <a:endParaRPr lang="en-US" sz="2300" dirty="0">
              <a:solidFill>
                <a:schemeClr val="tx1"/>
              </a:solidFill>
            </a:endParaRPr>
          </a:p>
        </p:txBody>
      </p:sp>
      <p:sp>
        <p:nvSpPr>
          <p:cNvPr id="37" name="Text Placeholder 36"/>
          <p:cNvSpPr>
            <a:spLocks noGrp="1"/>
          </p:cNvSpPr>
          <p:nvPr>
            <p:ph type="body" sz="quarter" idx="153"/>
          </p:nvPr>
        </p:nvSpPr>
        <p:spPr>
          <a:xfrm>
            <a:off x="0" y="465812"/>
            <a:ext cx="43891200" cy="4069611"/>
          </a:xfrm>
        </p:spPr>
        <p:txBody>
          <a:bodyPr>
            <a:normAutofit/>
          </a:bodyPr>
          <a:lstStyle/>
          <a:p>
            <a:endParaRPr lang="en-US" dirty="0">
              <a:solidFill>
                <a:schemeClr val="tx1"/>
              </a:solidFill>
            </a:endParaRPr>
          </a:p>
        </p:txBody>
      </p:sp>
      <p:sp>
        <p:nvSpPr>
          <p:cNvPr id="20" name="TextBox 19"/>
          <p:cNvSpPr txBox="1"/>
          <p:nvPr/>
        </p:nvSpPr>
        <p:spPr>
          <a:xfrm>
            <a:off x="998540" y="10236477"/>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cs typeface="Times New Roman" pitchFamily="18" charset="0"/>
              </a:rPr>
              <a:t>Data</a:t>
            </a:r>
          </a:p>
        </p:txBody>
      </p:sp>
      <p:graphicFrame>
        <p:nvGraphicFramePr>
          <p:cNvPr id="39" name="Table 38"/>
          <p:cNvGraphicFramePr>
            <a:graphicFrameLocks noGrp="1"/>
          </p:cNvGraphicFramePr>
          <p:nvPr>
            <p:extLst>
              <p:ext uri="{D42A27DB-BD31-4B8C-83A1-F6EECF244321}">
                <p14:modId xmlns:p14="http://schemas.microsoft.com/office/powerpoint/2010/main" val="1883771248"/>
              </p:ext>
            </p:extLst>
          </p:nvPr>
        </p:nvGraphicFramePr>
        <p:xfrm>
          <a:off x="597995" y="16200942"/>
          <a:ext cx="14219150" cy="2275441"/>
        </p:xfrm>
        <a:graphic>
          <a:graphicData uri="http://schemas.openxmlformats.org/drawingml/2006/table">
            <a:tbl>
              <a:tblPr/>
              <a:tblGrid>
                <a:gridCol w="608081">
                  <a:extLst>
                    <a:ext uri="{9D8B030D-6E8A-4147-A177-3AD203B41FA5}">
                      <a16:colId xmlns:a16="http://schemas.microsoft.com/office/drawing/2014/main" val="20000"/>
                    </a:ext>
                  </a:extLst>
                </a:gridCol>
                <a:gridCol w="659567">
                  <a:extLst>
                    <a:ext uri="{9D8B030D-6E8A-4147-A177-3AD203B41FA5}">
                      <a16:colId xmlns:a16="http://schemas.microsoft.com/office/drawing/2014/main" val="20001"/>
                    </a:ext>
                  </a:extLst>
                </a:gridCol>
                <a:gridCol w="704538">
                  <a:extLst>
                    <a:ext uri="{9D8B030D-6E8A-4147-A177-3AD203B41FA5}">
                      <a16:colId xmlns:a16="http://schemas.microsoft.com/office/drawing/2014/main" val="20002"/>
                    </a:ext>
                  </a:extLst>
                </a:gridCol>
                <a:gridCol w="854439">
                  <a:extLst>
                    <a:ext uri="{9D8B030D-6E8A-4147-A177-3AD203B41FA5}">
                      <a16:colId xmlns:a16="http://schemas.microsoft.com/office/drawing/2014/main" val="20003"/>
                    </a:ext>
                  </a:extLst>
                </a:gridCol>
                <a:gridCol w="794479">
                  <a:extLst>
                    <a:ext uri="{9D8B030D-6E8A-4147-A177-3AD203B41FA5}">
                      <a16:colId xmlns:a16="http://schemas.microsoft.com/office/drawing/2014/main" val="20004"/>
                    </a:ext>
                  </a:extLst>
                </a:gridCol>
                <a:gridCol w="839449">
                  <a:extLst>
                    <a:ext uri="{9D8B030D-6E8A-4147-A177-3AD203B41FA5}">
                      <a16:colId xmlns:a16="http://schemas.microsoft.com/office/drawing/2014/main" val="20005"/>
                    </a:ext>
                  </a:extLst>
                </a:gridCol>
                <a:gridCol w="689548">
                  <a:extLst>
                    <a:ext uri="{9D8B030D-6E8A-4147-A177-3AD203B41FA5}">
                      <a16:colId xmlns:a16="http://schemas.microsoft.com/office/drawing/2014/main" val="20006"/>
                    </a:ext>
                  </a:extLst>
                </a:gridCol>
                <a:gridCol w="869429">
                  <a:extLst>
                    <a:ext uri="{9D8B030D-6E8A-4147-A177-3AD203B41FA5}">
                      <a16:colId xmlns:a16="http://schemas.microsoft.com/office/drawing/2014/main" val="20007"/>
                    </a:ext>
                  </a:extLst>
                </a:gridCol>
                <a:gridCol w="584617">
                  <a:extLst>
                    <a:ext uri="{9D8B030D-6E8A-4147-A177-3AD203B41FA5}">
                      <a16:colId xmlns:a16="http://schemas.microsoft.com/office/drawing/2014/main" val="20008"/>
                    </a:ext>
                  </a:extLst>
                </a:gridCol>
                <a:gridCol w="899409">
                  <a:extLst>
                    <a:ext uri="{9D8B030D-6E8A-4147-A177-3AD203B41FA5}">
                      <a16:colId xmlns:a16="http://schemas.microsoft.com/office/drawing/2014/main" val="20009"/>
                    </a:ext>
                  </a:extLst>
                </a:gridCol>
                <a:gridCol w="1019332">
                  <a:extLst>
                    <a:ext uri="{9D8B030D-6E8A-4147-A177-3AD203B41FA5}">
                      <a16:colId xmlns:a16="http://schemas.microsoft.com/office/drawing/2014/main" val="20010"/>
                    </a:ext>
                  </a:extLst>
                </a:gridCol>
                <a:gridCol w="884419">
                  <a:extLst>
                    <a:ext uri="{9D8B030D-6E8A-4147-A177-3AD203B41FA5}">
                      <a16:colId xmlns:a16="http://schemas.microsoft.com/office/drawing/2014/main" val="20011"/>
                    </a:ext>
                  </a:extLst>
                </a:gridCol>
                <a:gridCol w="779489">
                  <a:extLst>
                    <a:ext uri="{9D8B030D-6E8A-4147-A177-3AD203B41FA5}">
                      <a16:colId xmlns:a16="http://schemas.microsoft.com/office/drawing/2014/main" val="20012"/>
                    </a:ext>
                  </a:extLst>
                </a:gridCol>
                <a:gridCol w="839449">
                  <a:extLst>
                    <a:ext uri="{9D8B030D-6E8A-4147-A177-3AD203B41FA5}">
                      <a16:colId xmlns:a16="http://schemas.microsoft.com/office/drawing/2014/main" val="20013"/>
                    </a:ext>
                  </a:extLst>
                </a:gridCol>
                <a:gridCol w="854439">
                  <a:extLst>
                    <a:ext uri="{9D8B030D-6E8A-4147-A177-3AD203B41FA5}">
                      <a16:colId xmlns:a16="http://schemas.microsoft.com/office/drawing/2014/main" val="20014"/>
                    </a:ext>
                  </a:extLst>
                </a:gridCol>
                <a:gridCol w="794479">
                  <a:extLst>
                    <a:ext uri="{9D8B030D-6E8A-4147-A177-3AD203B41FA5}">
                      <a16:colId xmlns:a16="http://schemas.microsoft.com/office/drawing/2014/main" val="20015"/>
                    </a:ext>
                  </a:extLst>
                </a:gridCol>
                <a:gridCol w="839449">
                  <a:extLst>
                    <a:ext uri="{9D8B030D-6E8A-4147-A177-3AD203B41FA5}">
                      <a16:colId xmlns:a16="http://schemas.microsoft.com/office/drawing/2014/main" val="20016"/>
                    </a:ext>
                  </a:extLst>
                </a:gridCol>
                <a:gridCol w="704538">
                  <a:extLst>
                    <a:ext uri="{9D8B030D-6E8A-4147-A177-3AD203B41FA5}">
                      <a16:colId xmlns:a16="http://schemas.microsoft.com/office/drawing/2014/main" val="704334063"/>
                    </a:ext>
                  </a:extLst>
                </a:gridCol>
              </a:tblGrid>
              <a:tr h="568861">
                <a:tc rowSpan="2">
                  <a:txBody>
                    <a:bodyPr/>
                    <a:lstStyle/>
                    <a:p>
                      <a:pPr algn="ctr" fontAlgn="ctr"/>
                      <a:r>
                        <a:rPr lang="en-US" sz="1200" b="1" i="0" u="none" strike="noStrike" dirty="0">
                          <a:solidFill>
                            <a:srgbClr val="000000"/>
                          </a:solidFill>
                          <a:latin typeface="Times New Roman"/>
                        </a:rPr>
                        <a:t>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HPI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Average Wage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Wages and Salaries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Number of Jobs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Employment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Labor Force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Population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Home Owner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2">
                  <a:txBody>
                    <a:bodyPr/>
                    <a:lstStyle/>
                    <a:p>
                      <a:pPr algn="ctr" fontAlgn="ctr"/>
                      <a:r>
                        <a:rPr lang="en-US" sz="1200" b="1" i="0" u="none" strike="noStrike" dirty="0">
                          <a:solidFill>
                            <a:srgbClr val="000000"/>
                          </a:solidFill>
                          <a:latin typeface="Times New Roman"/>
                        </a:rPr>
                        <a:t>Per Capital Personal Income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rgbClr val="000000"/>
                          </a:solidFill>
                          <a:latin typeface="Times New Roman"/>
                        </a:rPr>
                        <a:t>Mortgage rates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6">
                  <a:txBody>
                    <a:bodyPr/>
                    <a:lstStyle/>
                    <a:p>
                      <a:pPr algn="ctr" fontAlgn="ctr"/>
                      <a:r>
                        <a:rPr lang="en-US" sz="1200" b="1" i="0" u="none" strike="noStrike" dirty="0">
                          <a:solidFill>
                            <a:srgbClr val="000000"/>
                          </a:solidFill>
                          <a:latin typeface="Times New Roman"/>
                        </a:rPr>
                        <a:t>Dow Jones Index</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200" b="1" i="0" u="none" strike="noStrike" dirty="0">
                          <a:solidFill>
                            <a:srgbClr val="000000"/>
                          </a:solidFill>
                          <a:latin typeface="Times New Roman"/>
                        </a:rPr>
                        <a:t>GDP</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443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i="0" u="none" strike="noStrike" dirty="0">
                          <a:solidFill>
                            <a:srgbClr val="000000"/>
                          </a:solidFill>
                          <a:latin typeface="Times New Roman"/>
                        </a:rPr>
                        <a:t>30 Year FRM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rgbClr val="000000"/>
                          </a:solidFill>
                          <a:latin typeface="Times New Roman"/>
                        </a:rPr>
                        <a:t>Open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rgbClr val="000000"/>
                          </a:solidFill>
                          <a:latin typeface="Times New Roman"/>
                        </a:rPr>
                        <a:t>High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rgbClr val="000000"/>
                          </a:solidFill>
                          <a:latin typeface="Times New Roman"/>
                        </a:rPr>
                        <a:t>Low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rgbClr val="000000"/>
                          </a:solidFill>
                          <a:latin typeface="Times New Roman"/>
                        </a:rPr>
                        <a:t>Close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dirty="0" err="1">
                          <a:solidFill>
                            <a:srgbClr val="000000"/>
                          </a:solidFill>
                          <a:latin typeface="Times New Roman"/>
                        </a:rPr>
                        <a:t>Adj</a:t>
                      </a:r>
                      <a:r>
                        <a:rPr lang="en-US" sz="1200" b="1" i="0" u="none" strike="noStrike" dirty="0">
                          <a:solidFill>
                            <a:srgbClr val="000000"/>
                          </a:solidFill>
                          <a:latin typeface="Times New Roman"/>
                        </a:rPr>
                        <a:t> Close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dirty="0">
                          <a:solidFill>
                            <a:srgbClr val="000000"/>
                          </a:solidFill>
                          <a:latin typeface="Times New Roman"/>
                        </a:rPr>
                        <a:t>Volume</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170894</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r h="284430">
                <a:tc>
                  <a:txBody>
                    <a:bodyPr/>
                    <a:lstStyle/>
                    <a:p>
                      <a:pPr algn="ctr" fontAlgn="b"/>
                      <a:r>
                        <a:rPr lang="en-US" sz="1200" b="0" i="0" u="none" strike="noStrike">
                          <a:solidFill>
                            <a:srgbClr val="000000"/>
                          </a:solidFill>
                          <a:effectLst/>
                          <a:latin typeface="Calibri" panose="020F0502020204030204" pitchFamily="34" charset="0"/>
                        </a:rPr>
                        <a:t>1985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129.2325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17092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81955762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5771943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5023378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5342656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11366000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15006.5342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12.4301923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1322.835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1366.63418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1297.8675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1345.80752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1345.80752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217838333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185852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2"/>
                  </a:ext>
                </a:extLst>
              </a:tr>
              <a:tr h="284430">
                <a:tc>
                  <a:txBody>
                    <a:bodyPr/>
                    <a:lstStyle/>
                    <a:p>
                      <a:pPr algn="ctr" fontAlgn="b"/>
                      <a:r>
                        <a:rPr lang="en-US" sz="1200" b="0" i="0" u="none" strike="noStrike">
                          <a:solidFill>
                            <a:srgbClr val="000000"/>
                          </a:solidFill>
                          <a:effectLst/>
                          <a:latin typeface="Calibri" panose="020F0502020204030204" pitchFamily="34" charset="0"/>
                        </a:rPr>
                        <a:t>1986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135.0175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17899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89090619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6015226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5267509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5590997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11675000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15790.0511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10.1873077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1785.105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1867.47665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1719.85332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1815.09915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1815.09915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351650000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204816</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3"/>
                  </a:ext>
                </a:extLst>
              </a:tr>
              <a:tr h="284430">
                <a:tc>
                  <a:txBody>
                    <a:bodyPr/>
                    <a:lstStyle/>
                    <a:p>
                      <a:pPr algn="ctr" fontAlgn="b"/>
                      <a:r>
                        <a:rPr lang="en-US" sz="1200" b="0" i="0" u="none" strike="noStrike">
                          <a:solidFill>
                            <a:srgbClr val="000000"/>
                          </a:solidFill>
                          <a:effectLst/>
                          <a:latin typeface="Calibri" panose="020F0502020204030204" pitchFamily="34" charset="0"/>
                        </a:rPr>
                        <a:t>1987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139.03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18872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98507639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6093623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5549518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5859869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12023000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16620.1778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10.2133962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2267.48751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2407.97585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2116.84835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2273.36586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2273.36586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504323333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224848</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4"/>
                  </a:ext>
                </a:extLst>
              </a:tr>
              <a:tr h="284430">
                <a:tc>
                  <a:txBody>
                    <a:bodyPr/>
                    <a:lstStyle/>
                    <a:p>
                      <a:pPr algn="ctr" fontAlgn="b"/>
                      <a:r>
                        <a:rPr lang="en-US" sz="1200" b="0" i="0" u="none" strike="noStrike">
                          <a:solidFill>
                            <a:srgbClr val="000000"/>
                          </a:solidFill>
                          <a:effectLst/>
                          <a:latin typeface="Calibri" panose="020F0502020204030204" pitchFamily="34" charset="0"/>
                        </a:rPr>
                        <a:t>1988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144.8725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19775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107521864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6390284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5744058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6054325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12377000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64.9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17772.0508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10.3417308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2059.39916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2138.58753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1982.0925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2077.34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2077.34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389511667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241633</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5"/>
                  </a:ext>
                </a:extLst>
              </a:tr>
              <a:tr h="284430">
                <a:tc>
                  <a:txBody>
                    <a:bodyPr/>
                    <a:lstStyle/>
                    <a:p>
                      <a:pPr algn="ctr" fontAlgn="b"/>
                      <a:r>
                        <a:rPr lang="en-US" sz="1200" b="0" i="0" u="none" strike="noStrike" dirty="0">
                          <a:solidFill>
                            <a:srgbClr val="000000"/>
                          </a:solidFill>
                          <a:effectLst/>
                          <a:latin typeface="Calibri" panose="020F0502020204030204" pitchFamily="34" charset="0"/>
                        </a:rPr>
                        <a:t>1989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150.485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20385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114922245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6596287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5890508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6237743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12671000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64.4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19318.7633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10.3194231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2486.19334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2589.7925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2404.86916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2535.72001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a:solidFill>
                            <a:srgbClr val="000000"/>
                          </a:solidFill>
                          <a:effectLst/>
                          <a:latin typeface="Calibri" panose="020F0502020204030204" pitchFamily="34" charset="0"/>
                        </a:rPr>
                        <a:t>2535.72001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423612500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200" b="0" i="0" u="none" strike="noStrike" dirty="0">
                          <a:solidFill>
                            <a:srgbClr val="000000"/>
                          </a:solidFill>
                          <a:effectLst/>
                          <a:latin typeface="Calibri" panose="020F0502020204030204" pitchFamily="34" charset="0"/>
                        </a:rPr>
                        <a:t>170894</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6"/>
                  </a:ext>
                </a:extLst>
              </a:tr>
            </a:tbl>
          </a:graphicData>
        </a:graphic>
      </p:graphicFrame>
      <p:sp>
        <p:nvSpPr>
          <p:cNvPr id="40" name="TextBox 39"/>
          <p:cNvSpPr txBox="1"/>
          <p:nvPr/>
        </p:nvSpPr>
        <p:spPr>
          <a:xfrm>
            <a:off x="29808136" y="25884732"/>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rPr>
              <a:t>References</a:t>
            </a:r>
          </a:p>
        </p:txBody>
      </p:sp>
      <p:sp>
        <p:nvSpPr>
          <p:cNvPr id="29709" name="Rectangle 13"/>
          <p:cNvSpPr>
            <a:spLocks noChangeArrowheads="1"/>
          </p:cNvSpPr>
          <p:nvPr/>
        </p:nvSpPr>
        <p:spPr bwMode="auto">
          <a:xfrm>
            <a:off x="0" y="0"/>
            <a:ext cx="438912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710" name="Rectangle 14"/>
          <p:cNvSpPr>
            <a:spLocks noChangeArrowheads="1"/>
          </p:cNvSpPr>
          <p:nvPr/>
        </p:nvSpPr>
        <p:spPr bwMode="auto">
          <a:xfrm>
            <a:off x="0" y="3895725"/>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711" name="Rectangle 15"/>
          <p:cNvSpPr>
            <a:spLocks noChangeArrowheads="1"/>
          </p:cNvSpPr>
          <p:nvPr/>
        </p:nvSpPr>
        <p:spPr bwMode="auto">
          <a:xfrm>
            <a:off x="0" y="10772775"/>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712" name="Rectangle 16"/>
          <p:cNvSpPr>
            <a:spLocks noChangeArrowheads="1"/>
          </p:cNvSpPr>
          <p:nvPr/>
        </p:nvSpPr>
        <p:spPr bwMode="auto">
          <a:xfrm>
            <a:off x="0" y="14211300"/>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713" name="Rectangle 17"/>
          <p:cNvSpPr>
            <a:spLocks noChangeArrowheads="1"/>
          </p:cNvSpPr>
          <p:nvPr/>
        </p:nvSpPr>
        <p:spPr bwMode="auto">
          <a:xfrm>
            <a:off x="0" y="17649825"/>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714" name="Rectangle 18"/>
          <p:cNvSpPr>
            <a:spLocks noChangeArrowheads="1"/>
          </p:cNvSpPr>
          <p:nvPr/>
        </p:nvSpPr>
        <p:spPr bwMode="auto">
          <a:xfrm>
            <a:off x="0" y="24526875"/>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717" name="Rectangle 21"/>
          <p:cNvSpPr>
            <a:spLocks noChangeArrowheads="1"/>
          </p:cNvSpPr>
          <p:nvPr/>
        </p:nvSpPr>
        <p:spPr bwMode="auto">
          <a:xfrm>
            <a:off x="0" y="41719500"/>
            <a:ext cx="438912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8" name="TextBox 47"/>
          <p:cNvSpPr txBox="1"/>
          <p:nvPr/>
        </p:nvSpPr>
        <p:spPr>
          <a:xfrm>
            <a:off x="15548261" y="11263503"/>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cs typeface="Times New Roman" pitchFamily="18" charset="0"/>
              </a:rPr>
              <a:t>Method</a:t>
            </a:r>
          </a:p>
        </p:txBody>
      </p:sp>
      <p:sp>
        <p:nvSpPr>
          <p:cNvPr id="49" name="TextBox 48"/>
          <p:cNvSpPr txBox="1"/>
          <p:nvPr/>
        </p:nvSpPr>
        <p:spPr>
          <a:xfrm>
            <a:off x="15458350" y="15923432"/>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cs typeface="Times New Roman" pitchFamily="18" charset="0"/>
              </a:rPr>
              <a:t>TOOL</a:t>
            </a:r>
          </a:p>
        </p:txBody>
      </p:sp>
      <p:graphicFrame>
        <p:nvGraphicFramePr>
          <p:cNvPr id="51" name="Table 50"/>
          <p:cNvGraphicFramePr>
            <a:graphicFrameLocks noGrp="1"/>
          </p:cNvGraphicFramePr>
          <p:nvPr>
            <p:extLst>
              <p:ext uri="{D42A27DB-BD31-4B8C-83A1-F6EECF244321}">
                <p14:modId xmlns:p14="http://schemas.microsoft.com/office/powerpoint/2010/main" val="2282476348"/>
              </p:ext>
            </p:extLst>
          </p:nvPr>
        </p:nvGraphicFramePr>
        <p:xfrm>
          <a:off x="15557950" y="9233680"/>
          <a:ext cx="13458075" cy="1451610"/>
        </p:xfrm>
        <a:graphic>
          <a:graphicData uri="http://schemas.openxmlformats.org/drawingml/2006/table">
            <a:tbl>
              <a:tblPr/>
              <a:tblGrid>
                <a:gridCol w="1300215">
                  <a:extLst>
                    <a:ext uri="{9D8B030D-6E8A-4147-A177-3AD203B41FA5}">
                      <a16:colId xmlns:a16="http://schemas.microsoft.com/office/drawing/2014/main" val="20000"/>
                    </a:ext>
                  </a:extLst>
                </a:gridCol>
                <a:gridCol w="810524">
                  <a:extLst>
                    <a:ext uri="{9D8B030D-6E8A-4147-A177-3AD203B41FA5}">
                      <a16:colId xmlns:a16="http://schemas.microsoft.com/office/drawing/2014/main" val="20001"/>
                    </a:ext>
                  </a:extLst>
                </a:gridCol>
                <a:gridCol w="1233788">
                  <a:extLst>
                    <a:ext uri="{9D8B030D-6E8A-4147-A177-3AD203B41FA5}">
                      <a16:colId xmlns:a16="http://schemas.microsoft.com/office/drawing/2014/main" val="20002"/>
                    </a:ext>
                  </a:extLst>
                </a:gridCol>
                <a:gridCol w="834189">
                  <a:extLst>
                    <a:ext uri="{9D8B030D-6E8A-4147-A177-3AD203B41FA5}">
                      <a16:colId xmlns:a16="http://schemas.microsoft.com/office/drawing/2014/main" val="20003"/>
                    </a:ext>
                  </a:extLst>
                </a:gridCol>
                <a:gridCol w="721895">
                  <a:extLst>
                    <a:ext uri="{9D8B030D-6E8A-4147-A177-3AD203B41FA5}">
                      <a16:colId xmlns:a16="http://schemas.microsoft.com/office/drawing/2014/main" val="20004"/>
                    </a:ext>
                  </a:extLst>
                </a:gridCol>
                <a:gridCol w="802105">
                  <a:extLst>
                    <a:ext uri="{9D8B030D-6E8A-4147-A177-3AD203B41FA5}">
                      <a16:colId xmlns:a16="http://schemas.microsoft.com/office/drawing/2014/main" val="20005"/>
                    </a:ext>
                  </a:extLst>
                </a:gridCol>
                <a:gridCol w="705853">
                  <a:extLst>
                    <a:ext uri="{9D8B030D-6E8A-4147-A177-3AD203B41FA5}">
                      <a16:colId xmlns:a16="http://schemas.microsoft.com/office/drawing/2014/main" val="20006"/>
                    </a:ext>
                  </a:extLst>
                </a:gridCol>
                <a:gridCol w="689810">
                  <a:extLst>
                    <a:ext uri="{9D8B030D-6E8A-4147-A177-3AD203B41FA5}">
                      <a16:colId xmlns:a16="http://schemas.microsoft.com/office/drawing/2014/main" val="20007"/>
                    </a:ext>
                  </a:extLst>
                </a:gridCol>
                <a:gridCol w="1026695">
                  <a:extLst>
                    <a:ext uri="{9D8B030D-6E8A-4147-A177-3AD203B41FA5}">
                      <a16:colId xmlns:a16="http://schemas.microsoft.com/office/drawing/2014/main" val="20008"/>
                    </a:ext>
                  </a:extLst>
                </a:gridCol>
                <a:gridCol w="994611">
                  <a:extLst>
                    <a:ext uri="{9D8B030D-6E8A-4147-A177-3AD203B41FA5}">
                      <a16:colId xmlns:a16="http://schemas.microsoft.com/office/drawing/2014/main" val="20009"/>
                    </a:ext>
                  </a:extLst>
                </a:gridCol>
                <a:gridCol w="753979">
                  <a:extLst>
                    <a:ext uri="{9D8B030D-6E8A-4147-A177-3AD203B41FA5}">
                      <a16:colId xmlns:a16="http://schemas.microsoft.com/office/drawing/2014/main" val="20010"/>
                    </a:ext>
                  </a:extLst>
                </a:gridCol>
                <a:gridCol w="737936">
                  <a:extLst>
                    <a:ext uri="{9D8B030D-6E8A-4147-A177-3AD203B41FA5}">
                      <a16:colId xmlns:a16="http://schemas.microsoft.com/office/drawing/2014/main" val="20011"/>
                    </a:ext>
                  </a:extLst>
                </a:gridCol>
                <a:gridCol w="657727">
                  <a:extLst>
                    <a:ext uri="{9D8B030D-6E8A-4147-A177-3AD203B41FA5}">
                      <a16:colId xmlns:a16="http://schemas.microsoft.com/office/drawing/2014/main" val="20012"/>
                    </a:ext>
                  </a:extLst>
                </a:gridCol>
                <a:gridCol w="721895">
                  <a:extLst>
                    <a:ext uri="{9D8B030D-6E8A-4147-A177-3AD203B41FA5}">
                      <a16:colId xmlns:a16="http://schemas.microsoft.com/office/drawing/2014/main" val="20013"/>
                    </a:ext>
                  </a:extLst>
                </a:gridCol>
                <a:gridCol w="770021">
                  <a:extLst>
                    <a:ext uri="{9D8B030D-6E8A-4147-A177-3AD203B41FA5}">
                      <a16:colId xmlns:a16="http://schemas.microsoft.com/office/drawing/2014/main" val="20014"/>
                    </a:ext>
                  </a:extLst>
                </a:gridCol>
                <a:gridCol w="696832">
                  <a:extLst>
                    <a:ext uri="{9D8B030D-6E8A-4147-A177-3AD203B41FA5}">
                      <a16:colId xmlns:a16="http://schemas.microsoft.com/office/drawing/2014/main" val="20015"/>
                    </a:ext>
                  </a:extLst>
                </a:gridCol>
              </a:tblGrid>
              <a:tr h="609600">
                <a:tc>
                  <a:txBody>
                    <a:bodyPr/>
                    <a:lstStyle/>
                    <a:p>
                      <a:pPr algn="ctr" fontAlgn="b"/>
                      <a:r>
                        <a:rPr lang="en-US" sz="2000" b="1" i="0" u="none" strike="noStrike" dirty="0">
                          <a:solidFill>
                            <a:srgbClr val="000000"/>
                          </a:solidFill>
                          <a:latin typeface="Times New Roman"/>
                        </a:rPr>
                        <a:t>Attribute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Wages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Employment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Number of Jobs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kern="1200" dirty="0">
                          <a:solidFill>
                            <a:schemeClr val="tx1"/>
                          </a:solidFill>
                          <a:effectLst/>
                          <a:latin typeface="Times New Roman" panose="02020603050405020304" pitchFamily="18" charset="0"/>
                          <a:ea typeface="+mn-ea"/>
                          <a:cs typeface="Times New Roman" panose="02020603050405020304" pitchFamily="18" charset="0"/>
                        </a:rPr>
                        <a:t>Per Capital Income</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kern="1200" dirty="0">
                          <a:solidFill>
                            <a:schemeClr val="tx1"/>
                          </a:solidFill>
                          <a:effectLst/>
                          <a:latin typeface="Times New Roman" panose="02020603050405020304" pitchFamily="18" charset="0"/>
                          <a:ea typeface="+mn-ea"/>
                          <a:cs typeface="Times New Roman" panose="02020603050405020304" pitchFamily="18" charset="0"/>
                        </a:rPr>
                        <a:t>Home Owners</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Labor Force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kern="1200" dirty="0">
                          <a:solidFill>
                            <a:schemeClr val="tx1"/>
                          </a:solidFill>
                          <a:effectLst/>
                          <a:latin typeface="+mn-lt"/>
                          <a:ea typeface="+mn-ea"/>
                          <a:cs typeface="+mn-cs"/>
                        </a:rPr>
                        <a:t>GDP</a:t>
                      </a:r>
                      <a:r>
                        <a:rPr lang="en-US" sz="1800" dirty="0">
                          <a:effectLst/>
                        </a:rPr>
                        <a:t> </a:t>
                      </a:r>
                      <a:endParaRPr lang="en-US" sz="1800" b="0" i="0" u="none" strike="noStrike" dirty="0">
                        <a:solidFill>
                          <a:srgbClr val="000000"/>
                        </a:solidFill>
                        <a:latin typeface="Times New Roman"/>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kern="1200" dirty="0">
                          <a:solidFill>
                            <a:schemeClr val="tx1"/>
                          </a:solidFill>
                          <a:effectLst/>
                          <a:latin typeface="Times New Roman" panose="02020603050405020304" pitchFamily="18" charset="0"/>
                          <a:ea typeface="+mn-ea"/>
                          <a:cs typeface="Times New Roman" panose="02020603050405020304" pitchFamily="18" charset="0"/>
                        </a:rPr>
                        <a:t>Population</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Mortgage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a:solidFill>
                            <a:srgbClr val="000000"/>
                          </a:solidFill>
                          <a:latin typeface="Times New Roman"/>
                        </a:rPr>
                        <a:t>Dow Open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Dow High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Dow 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Dow 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Dow Volume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latin typeface="Times New Roman"/>
                        </a:rPr>
                        <a:t>Dow Adjust 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09575">
                <a:tc>
                  <a:txBody>
                    <a:bodyPr/>
                    <a:lstStyle/>
                    <a:p>
                      <a:pPr algn="ctr" fontAlgn="ctr"/>
                      <a:r>
                        <a:rPr lang="en-US" sz="2000" b="1" i="0" u="none" strike="noStrike" dirty="0">
                          <a:solidFill>
                            <a:srgbClr val="000000"/>
                          </a:solidFill>
                          <a:latin typeface="Times New Roman"/>
                          <a:ea typeface="Times New Roman"/>
                        </a:rPr>
                        <a:t>Correlation coefficient</a:t>
                      </a:r>
                      <a:endParaRPr lang="en-US" sz="2000" b="1" i="0" u="none" strike="noStrike" dirty="0">
                        <a:solidFill>
                          <a:srgbClr val="000000"/>
                        </a:solidFill>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0.8435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0.88</a:t>
                      </a:r>
                      <a:r>
                        <a:rPr lang="en-US" sz="1500" dirty="0">
                          <a:effectLst/>
                          <a:latin typeface="Times New Roman" panose="02020603050405020304" pitchFamily="18" charset="0"/>
                          <a:cs typeface="Times New Roman" panose="02020603050405020304" pitchFamily="18" charset="0"/>
                        </a:rPr>
                        <a:t> </a:t>
                      </a:r>
                      <a:endParaRPr lang="en-US" sz="15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0.8839</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0.8672</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0.6305</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0.8535</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0.8852</a:t>
                      </a:r>
                      <a:r>
                        <a:rPr lang="en-US" sz="2000" dirty="0">
                          <a:effectLst/>
                        </a:rPr>
                        <a:t> </a:t>
                      </a:r>
                      <a:endParaRPr lang="en-US" sz="2000" b="0" i="0" u="none" strike="noStrike" dirty="0">
                        <a:solidFill>
                          <a:srgbClr val="000000"/>
                        </a:solidFill>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0.8423</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-0.7269</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0.7896</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0.7865</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0.7893</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0.7871</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0.7903</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800" kern="1200" dirty="0">
                          <a:solidFill>
                            <a:schemeClr val="tx1"/>
                          </a:solidFill>
                          <a:effectLst/>
                          <a:latin typeface="Times New Roman" panose="02020603050405020304" pitchFamily="18" charset="0"/>
                          <a:ea typeface="+mn-ea"/>
                          <a:cs typeface="Times New Roman" panose="02020603050405020304" pitchFamily="18" charset="0"/>
                        </a:rPr>
                        <a:t>0.7871</a:t>
                      </a:r>
                      <a:r>
                        <a:rPr lang="en-US" sz="1800"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52" name="TextBox 51"/>
          <p:cNvSpPr txBox="1"/>
          <p:nvPr/>
        </p:nvSpPr>
        <p:spPr>
          <a:xfrm>
            <a:off x="16002695" y="10788281"/>
            <a:ext cx="12606090" cy="477054"/>
          </a:xfrm>
          <a:prstGeom prst="rect">
            <a:avLst/>
          </a:prstGeom>
          <a:noFill/>
        </p:spPr>
        <p:txBody>
          <a:bodyPr wrap="square" rtlCol="0">
            <a:spAutoFit/>
          </a:bodyPr>
          <a:lstStyle/>
          <a:p>
            <a:r>
              <a:rPr lang="en-US" sz="2500" b="1" dirty="0">
                <a:latin typeface="Times New Roman" pitchFamily="18" charset="0"/>
                <a:cs typeface="Times New Roman" pitchFamily="18" charset="0"/>
              </a:rPr>
              <a:t>Table 2: Correlation coefficient between Housing price index and all the attributes  </a:t>
            </a:r>
          </a:p>
        </p:txBody>
      </p:sp>
      <p:sp>
        <p:nvSpPr>
          <p:cNvPr id="55" name="TextBox 54"/>
          <p:cNvSpPr txBox="1"/>
          <p:nvPr/>
        </p:nvSpPr>
        <p:spPr>
          <a:xfrm>
            <a:off x="15367423" y="24520541"/>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cs typeface="Times New Roman" pitchFamily="18" charset="0"/>
              </a:rPr>
              <a:t>Results</a:t>
            </a:r>
          </a:p>
        </p:txBody>
      </p:sp>
      <p:sp>
        <p:nvSpPr>
          <p:cNvPr id="54" name="TextBox 53"/>
          <p:cNvSpPr txBox="1"/>
          <p:nvPr/>
        </p:nvSpPr>
        <p:spPr>
          <a:xfrm>
            <a:off x="29808136" y="20339856"/>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rPr>
              <a:t>Conclusion and Future Work</a:t>
            </a:r>
          </a:p>
        </p:txBody>
      </p:sp>
      <p:graphicFrame>
        <p:nvGraphicFramePr>
          <p:cNvPr id="57" name="Table 56"/>
          <p:cNvGraphicFramePr>
            <a:graphicFrameLocks noGrp="1"/>
          </p:cNvGraphicFramePr>
          <p:nvPr>
            <p:extLst>
              <p:ext uri="{D42A27DB-BD31-4B8C-83A1-F6EECF244321}">
                <p14:modId xmlns:p14="http://schemas.microsoft.com/office/powerpoint/2010/main" val="195824186"/>
              </p:ext>
            </p:extLst>
          </p:nvPr>
        </p:nvGraphicFramePr>
        <p:xfrm>
          <a:off x="29894759" y="12320872"/>
          <a:ext cx="13400486" cy="2303545"/>
        </p:xfrm>
        <a:graphic>
          <a:graphicData uri="http://schemas.openxmlformats.org/drawingml/2006/table">
            <a:tbl>
              <a:tblPr/>
              <a:tblGrid>
                <a:gridCol w="1197809">
                  <a:extLst>
                    <a:ext uri="{9D8B030D-6E8A-4147-A177-3AD203B41FA5}">
                      <a16:colId xmlns:a16="http://schemas.microsoft.com/office/drawing/2014/main" val="20000"/>
                    </a:ext>
                  </a:extLst>
                </a:gridCol>
                <a:gridCol w="1197809">
                  <a:extLst>
                    <a:ext uri="{9D8B030D-6E8A-4147-A177-3AD203B41FA5}">
                      <a16:colId xmlns:a16="http://schemas.microsoft.com/office/drawing/2014/main" val="20001"/>
                    </a:ext>
                  </a:extLst>
                </a:gridCol>
                <a:gridCol w="1572124">
                  <a:extLst>
                    <a:ext uri="{9D8B030D-6E8A-4147-A177-3AD203B41FA5}">
                      <a16:colId xmlns:a16="http://schemas.microsoft.com/office/drawing/2014/main" val="20002"/>
                    </a:ext>
                  </a:extLst>
                </a:gridCol>
                <a:gridCol w="1572124">
                  <a:extLst>
                    <a:ext uri="{9D8B030D-6E8A-4147-A177-3AD203B41FA5}">
                      <a16:colId xmlns:a16="http://schemas.microsoft.com/office/drawing/2014/main" val="20003"/>
                    </a:ext>
                  </a:extLst>
                </a:gridCol>
                <a:gridCol w="1572124">
                  <a:extLst>
                    <a:ext uri="{9D8B030D-6E8A-4147-A177-3AD203B41FA5}">
                      <a16:colId xmlns:a16="http://schemas.microsoft.com/office/drawing/2014/main" val="20004"/>
                    </a:ext>
                  </a:extLst>
                </a:gridCol>
                <a:gridCol w="1572124">
                  <a:extLst>
                    <a:ext uri="{9D8B030D-6E8A-4147-A177-3AD203B41FA5}">
                      <a16:colId xmlns:a16="http://schemas.microsoft.com/office/drawing/2014/main" val="20005"/>
                    </a:ext>
                  </a:extLst>
                </a:gridCol>
                <a:gridCol w="1572124">
                  <a:extLst>
                    <a:ext uri="{9D8B030D-6E8A-4147-A177-3AD203B41FA5}">
                      <a16:colId xmlns:a16="http://schemas.microsoft.com/office/drawing/2014/main" val="20006"/>
                    </a:ext>
                  </a:extLst>
                </a:gridCol>
                <a:gridCol w="1572124">
                  <a:extLst>
                    <a:ext uri="{9D8B030D-6E8A-4147-A177-3AD203B41FA5}">
                      <a16:colId xmlns:a16="http://schemas.microsoft.com/office/drawing/2014/main" val="20007"/>
                    </a:ext>
                  </a:extLst>
                </a:gridCol>
                <a:gridCol w="1572124">
                  <a:extLst>
                    <a:ext uri="{9D8B030D-6E8A-4147-A177-3AD203B41FA5}">
                      <a16:colId xmlns:a16="http://schemas.microsoft.com/office/drawing/2014/main" val="20008"/>
                    </a:ext>
                  </a:extLst>
                </a:gridCol>
              </a:tblGrid>
              <a:tr h="505225">
                <a:tc gridSpan="2">
                  <a:txBody>
                    <a:bodyPr/>
                    <a:lstStyle/>
                    <a:p>
                      <a:pPr algn="ctr" fontAlgn="b">
                        <a:lnSpc>
                          <a:spcPct val="100000"/>
                        </a:lnSpc>
                      </a:pPr>
                      <a:r>
                        <a:rPr lang="en-US" sz="1800" b="1" i="0" u="none" strike="noStrike" dirty="0">
                          <a:solidFill>
                            <a:srgbClr val="000000"/>
                          </a:solidFill>
                          <a:latin typeface="Times New Roman" pitchFamily="18" charset="0"/>
                          <a:cs typeface="Times New Roman" pitchFamily="18" charset="0"/>
                        </a:rPr>
                        <a:t>Date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lnSpc>
                          <a:spcPct val="100000"/>
                        </a:lnSpc>
                      </a:pPr>
                      <a:r>
                        <a:rPr lang="en-US" sz="1800" b="0" i="0" u="none" strike="noStrike" dirty="0">
                          <a:solidFill>
                            <a:srgbClr val="333333"/>
                          </a:solidFill>
                          <a:latin typeface="Times New Roman" pitchFamily="18" charset="0"/>
                          <a:cs typeface="Times New Roman" pitchFamily="18" charset="0"/>
                        </a:rPr>
                        <a:t>2016</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rowSpan="2">
                  <a:txBody>
                    <a:bodyPr/>
                    <a:lstStyle/>
                    <a:p>
                      <a:pPr algn="ctr" fontAlgn="b">
                        <a:lnSpc>
                          <a:spcPct val="100000"/>
                        </a:lnSpc>
                      </a:pPr>
                      <a:r>
                        <a:rPr lang="en-US" sz="1800" b="1" i="0" u="none" strike="noStrike" dirty="0">
                          <a:solidFill>
                            <a:srgbClr val="000000"/>
                          </a:solidFill>
                          <a:latin typeface="Times New Roman" pitchFamily="18" charset="0"/>
                          <a:cs typeface="Times New Roman" pitchFamily="18" charset="0"/>
                        </a:rPr>
                        <a:t>HPI</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lnSpc>
                          <a:spcPct val="100000"/>
                        </a:lnSpc>
                      </a:pPr>
                      <a:r>
                        <a:rPr lang="en-US" sz="1800" b="1" i="0" u="none" strike="noStrike" dirty="0">
                          <a:solidFill>
                            <a:srgbClr val="000000"/>
                          </a:solidFill>
                          <a:latin typeface="Times New Roman" pitchFamily="18" charset="0"/>
                          <a:cs typeface="Times New Roman" pitchFamily="18" charset="0"/>
                        </a:rPr>
                        <a:t>Actual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294.8825</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272.4725</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270.82</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292.8375</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320.6725</a:t>
                      </a:r>
                    </a:p>
                    <a:p>
                      <a:pPr marL="0" marR="0" algn="ctr">
                        <a:lnSpc>
                          <a:spcPct val="100000"/>
                        </a:lnSpc>
                        <a:spcBef>
                          <a:spcPts val="0"/>
                        </a:spcBef>
                        <a:spcAft>
                          <a:spcPts val="40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350.82</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384.705</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vMerge="1">
                  <a:txBody>
                    <a:bodyPr/>
                    <a:lstStyle/>
                    <a:p>
                      <a:endParaRPr lang="en-US"/>
                    </a:p>
                  </a:txBody>
                  <a:tcPr/>
                </a:tc>
                <a:tc>
                  <a:txBody>
                    <a:bodyPr/>
                    <a:lstStyle/>
                    <a:p>
                      <a:pPr algn="ctr" fontAlgn="b">
                        <a:lnSpc>
                          <a:spcPct val="100000"/>
                        </a:lnSpc>
                      </a:pPr>
                      <a:r>
                        <a:rPr lang="en-US" sz="1800" b="1" i="0" u="none" strike="noStrike" dirty="0">
                          <a:solidFill>
                            <a:srgbClr val="000000"/>
                          </a:solidFill>
                          <a:latin typeface="Times New Roman" pitchFamily="18" charset="0"/>
                          <a:cs typeface="Times New Roman" pitchFamily="18" charset="0"/>
                        </a:rPr>
                        <a:t>Predicted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295.3434</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271.9953</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270.1656</a:t>
                      </a:r>
                    </a:p>
                    <a:p>
                      <a:pPr marL="0" marR="0" algn="ctr">
                        <a:lnSpc>
                          <a:spcPct val="100000"/>
                        </a:lnSpc>
                        <a:spcBef>
                          <a:spcPts val="0"/>
                        </a:spcBef>
                        <a:spcAft>
                          <a:spcPts val="40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293.3471</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321.2518</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350.5754</a:t>
                      </a:r>
                    </a:p>
                    <a:p>
                      <a:pPr marL="0" marR="0" algn="ctr">
                        <a:lnSpc>
                          <a:spcPct val="100000"/>
                        </a:lnSpc>
                        <a:spcBef>
                          <a:spcPts val="0"/>
                        </a:spcBef>
                        <a:spcAft>
                          <a:spcPts val="40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384.2268</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gridSpan="2">
                  <a:txBody>
                    <a:bodyPr/>
                    <a:lstStyle/>
                    <a:p>
                      <a:pPr algn="ctr" fontAlgn="b">
                        <a:lnSpc>
                          <a:spcPct val="100000"/>
                        </a:lnSpc>
                      </a:pPr>
                      <a:r>
                        <a:rPr lang="en-US" sz="1800" b="1" i="0" u="none" strike="noStrike" dirty="0">
                          <a:solidFill>
                            <a:srgbClr val="000000"/>
                          </a:solidFill>
                          <a:latin typeface="Times New Roman" pitchFamily="18" charset="0"/>
                          <a:cs typeface="Times New Roman" pitchFamily="18" charset="0"/>
                        </a:rPr>
                        <a:t>Percentage error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0.4609</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-0.4772</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-0.6544</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388900" rtl="0" eaLnBrk="1" fontAlgn="auto" latinLnBrk="0" hangingPunct="1">
                        <a:lnSpc>
                          <a:spcPct val="100000"/>
                        </a:lnSpc>
                        <a:spcBef>
                          <a:spcPts val="0"/>
                        </a:spcBef>
                        <a:spcAft>
                          <a:spcPts val="400"/>
                        </a:spcAft>
                        <a:buClrTx/>
                        <a:buSzTx/>
                        <a:buFontTx/>
                        <a:buNone/>
                        <a:tabLst/>
                        <a:defRPr/>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0.5096</a:t>
                      </a:r>
                    </a:p>
                    <a:p>
                      <a:pPr marL="0" marR="0" algn="ctr">
                        <a:lnSpc>
                          <a:spcPct val="100000"/>
                        </a:lnSpc>
                        <a:spcBef>
                          <a:spcPts val="0"/>
                        </a:spcBef>
                        <a:spcAft>
                          <a:spcPts val="40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0.5793</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-0.2446</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0000"/>
                        </a:lnSpc>
                        <a:spcBef>
                          <a:spcPts val="0"/>
                        </a:spcBef>
                        <a:spcAft>
                          <a:spcPts val="4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-0.4782</a:t>
                      </a:r>
                    </a:p>
                  </a:txBody>
                  <a:tcPr marL="68580" marR="6858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6" name="TextBox 55"/>
          <p:cNvSpPr txBox="1"/>
          <p:nvPr/>
        </p:nvSpPr>
        <p:spPr>
          <a:xfrm>
            <a:off x="29806499" y="14842817"/>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rPr>
              <a:t>Discussion</a:t>
            </a:r>
          </a:p>
        </p:txBody>
      </p:sp>
      <p:sp>
        <p:nvSpPr>
          <p:cNvPr id="58" name="TextBox 57"/>
          <p:cNvSpPr txBox="1"/>
          <p:nvPr/>
        </p:nvSpPr>
        <p:spPr>
          <a:xfrm>
            <a:off x="935590" y="5009600"/>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cs typeface="Times New Roman" pitchFamily="18" charset="0"/>
              </a:rPr>
              <a:t>Abstract</a:t>
            </a:r>
          </a:p>
        </p:txBody>
      </p:sp>
      <p:sp>
        <p:nvSpPr>
          <p:cNvPr id="59" name="TextBox 58"/>
          <p:cNvSpPr txBox="1"/>
          <p:nvPr/>
        </p:nvSpPr>
        <p:spPr>
          <a:xfrm>
            <a:off x="1273727" y="18555606"/>
            <a:ext cx="6283393" cy="477054"/>
          </a:xfrm>
          <a:prstGeom prst="rect">
            <a:avLst/>
          </a:prstGeom>
          <a:noFill/>
        </p:spPr>
        <p:txBody>
          <a:bodyPr wrap="square" rtlCol="0">
            <a:spAutoFit/>
          </a:bodyPr>
          <a:lstStyle/>
          <a:p>
            <a:r>
              <a:rPr lang="en-US" sz="2500" b="1" dirty="0">
                <a:latin typeface="Times New Roman" pitchFamily="18" charset="0"/>
                <a:cs typeface="Times New Roman" pitchFamily="18" charset="0"/>
              </a:rPr>
              <a:t>Table 1: Primary attributes selected </a:t>
            </a:r>
          </a:p>
        </p:txBody>
      </p:sp>
      <p:sp>
        <p:nvSpPr>
          <p:cNvPr id="61" name="Rectangle 5"/>
          <p:cNvSpPr>
            <a:spLocks noChangeArrowheads="1"/>
          </p:cNvSpPr>
          <p:nvPr/>
        </p:nvSpPr>
        <p:spPr bwMode="auto">
          <a:xfrm>
            <a:off x="105220" y="162374"/>
            <a:ext cx="43649900" cy="4189962"/>
          </a:xfrm>
          <a:prstGeom prst="rect">
            <a:avLst/>
          </a:prstGeom>
          <a:ln w="127000">
            <a:solidFill>
              <a:schemeClr val="tx1"/>
            </a:solidFill>
            <a:headEnd/>
            <a:tailEnd/>
          </a:ln>
          <a:effectLst>
            <a:glow rad="228600">
              <a:srgbClr val="FF6600">
                <a:alpha val="83000"/>
              </a:srgbClr>
            </a:glow>
          </a:effectLst>
        </p:spPr>
        <p:style>
          <a:lnRef idx="2">
            <a:schemeClr val="accent1"/>
          </a:lnRef>
          <a:fillRef idx="1">
            <a:schemeClr val="lt1"/>
          </a:fillRef>
          <a:effectRef idx="0">
            <a:schemeClr val="accent1"/>
          </a:effectRef>
          <a:fontRef idx="minor">
            <a:schemeClr val="dk1"/>
          </a:fontRef>
        </p:style>
        <p:txBody>
          <a:bodyPr wrap="square" lIns="65135" tIns="32560" rIns="65135" bIns="32560">
            <a:spAutoFit/>
          </a:bodyPr>
          <a:lstStyle/>
          <a:p>
            <a:pPr algn="ctr"/>
            <a:r>
              <a:rPr lang="en-US" b="1" dirty="0"/>
              <a:t>    Investigation of Florida Housing Prices using Predictive Time Series Model</a:t>
            </a:r>
            <a:r>
              <a:rPr lang="en-US" sz="8800" dirty="0"/>
              <a:t> </a:t>
            </a:r>
            <a:r>
              <a:rPr lang="en-US" sz="8800" b="1" dirty="0">
                <a:solidFill>
                  <a:schemeClr val="tx2">
                    <a:lumMod val="90000"/>
                    <a:lumOff val="10000"/>
                  </a:schemeClr>
                </a:solidFill>
                <a:latin typeface="Arial Black" pitchFamily="34" charset="0"/>
              </a:rPr>
              <a:t> </a:t>
            </a:r>
            <a:endParaRPr lang="en-US" sz="8800" dirty="0">
              <a:solidFill>
                <a:schemeClr val="tx2">
                  <a:lumMod val="90000"/>
                  <a:lumOff val="10000"/>
                </a:schemeClr>
              </a:solidFill>
              <a:latin typeface="Arial Black" pitchFamily="34" charset="0"/>
            </a:endParaRPr>
          </a:p>
          <a:p>
            <a:pPr algn="ctr" eaLnBrk="0" hangingPunct="0">
              <a:lnSpc>
                <a:spcPct val="150000"/>
              </a:lnSpc>
              <a:defRPr/>
            </a:pPr>
            <a:endParaRPr lang="en-US" sz="4000" b="1" dirty="0">
              <a:solidFill>
                <a:schemeClr val="tx1">
                  <a:lumMod val="95000"/>
                  <a:lumOff val="5000"/>
                </a:schemeClr>
              </a:solidFill>
            </a:endParaRPr>
          </a:p>
          <a:p>
            <a:pPr algn="ctr" eaLnBrk="0" hangingPunct="0">
              <a:lnSpc>
                <a:spcPct val="150000"/>
              </a:lnSpc>
              <a:defRPr/>
            </a:pPr>
            <a:r>
              <a:rPr lang="en-US" sz="4000" b="1" dirty="0">
                <a:solidFill>
                  <a:schemeClr val="tx1">
                    <a:lumMod val="95000"/>
                    <a:lumOff val="5000"/>
                  </a:schemeClr>
                </a:solidFill>
              </a:rPr>
              <a:t>Temilola Aderibigbe and Hongmei Chi</a:t>
            </a:r>
          </a:p>
          <a:p>
            <a:pPr algn="ctr" eaLnBrk="0" hangingPunct="0">
              <a:lnSpc>
                <a:spcPct val="150000"/>
              </a:lnSpc>
              <a:defRPr/>
            </a:pPr>
            <a:r>
              <a:rPr lang="en-US" sz="4000" b="1" dirty="0">
                <a:solidFill>
                  <a:schemeClr val="tx1">
                    <a:lumMod val="95000"/>
                    <a:lumOff val="5000"/>
                  </a:schemeClr>
                </a:solidFill>
              </a:rPr>
              <a:t>temilola1.aderibigbe@famu.edu, hongmei.chi@famu.edu  </a:t>
            </a:r>
          </a:p>
        </p:txBody>
      </p:sp>
      <p:pic>
        <p:nvPicPr>
          <p:cNvPr id="63" name="Picture 62" descr="FAMU_CST_Block_Colo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5768" y="1955737"/>
            <a:ext cx="8585752" cy="2056662"/>
          </a:xfrm>
          <a:prstGeom prst="rect">
            <a:avLst/>
          </a:prstGeom>
        </p:spPr>
      </p:pic>
      <p:pic>
        <p:nvPicPr>
          <p:cNvPr id="64" name="Picture 63" descr="CI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986408" y="1729647"/>
            <a:ext cx="4568264" cy="2282752"/>
          </a:xfrm>
          <a:prstGeom prst="rect">
            <a:avLst/>
          </a:prstGeom>
        </p:spPr>
      </p:pic>
      <p:graphicFrame>
        <p:nvGraphicFramePr>
          <p:cNvPr id="66" name="Object 65"/>
          <p:cNvGraphicFramePr>
            <a:graphicFrameLocks noChangeAspect="1"/>
          </p:cNvGraphicFramePr>
          <p:nvPr>
            <p:extLst>
              <p:ext uri="{D42A27DB-BD31-4B8C-83A1-F6EECF244321}">
                <p14:modId xmlns:p14="http://schemas.microsoft.com/office/powerpoint/2010/main" val="4088664829"/>
              </p:ext>
            </p:extLst>
          </p:nvPr>
        </p:nvGraphicFramePr>
        <p:xfrm>
          <a:off x="20321708" y="13537676"/>
          <a:ext cx="3308351" cy="601519"/>
        </p:xfrm>
        <a:graphic>
          <a:graphicData uri="http://schemas.openxmlformats.org/presentationml/2006/ole">
            <mc:AlternateContent xmlns:mc="http://schemas.openxmlformats.org/markup-compatibility/2006">
              <mc:Choice xmlns:v="urn:schemas-microsoft-com:vml" Requires="v">
                <p:oleObj spid="_x0000_s4097" name="Equation" r:id="rId14" imgW="1257120" imgH="228600" progId="Equation.3">
                  <p:embed/>
                </p:oleObj>
              </mc:Choice>
              <mc:Fallback>
                <p:oleObj name="Equation" r:id="rId14" imgW="1257120" imgH="228600" progId="Equation.3">
                  <p:embed/>
                  <p:pic>
                    <p:nvPicPr>
                      <p:cNvPr id="66" name="Object 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21708" y="13537676"/>
                        <a:ext cx="3308351" cy="60151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62" name="Picture 61">
            <a:extLst>
              <a:ext uri="{FF2B5EF4-FFF2-40B4-BE49-F238E27FC236}">
                <a16:creationId xmlns:a16="http://schemas.microsoft.com/office/drawing/2014/main" id="{20FDE68A-A237-9A47-804E-567F8A11E7FA}"/>
              </a:ext>
            </a:extLst>
          </p:cNvPr>
          <p:cNvPicPr/>
          <p:nvPr/>
        </p:nvPicPr>
        <p:blipFill>
          <a:blip r:embed="rId16"/>
          <a:stretch>
            <a:fillRect/>
          </a:stretch>
        </p:blipFill>
        <p:spPr>
          <a:xfrm>
            <a:off x="1282373" y="19099242"/>
            <a:ext cx="2884857" cy="2167890"/>
          </a:xfrm>
          <a:prstGeom prst="rect">
            <a:avLst/>
          </a:prstGeom>
        </p:spPr>
      </p:pic>
      <p:pic>
        <p:nvPicPr>
          <p:cNvPr id="68" name="Picture 67">
            <a:extLst>
              <a:ext uri="{FF2B5EF4-FFF2-40B4-BE49-F238E27FC236}">
                <a16:creationId xmlns:a16="http://schemas.microsoft.com/office/drawing/2014/main" id="{7E3016CC-67DB-5A48-898C-B19E31E01BD3}"/>
              </a:ext>
            </a:extLst>
          </p:cNvPr>
          <p:cNvPicPr/>
          <p:nvPr/>
        </p:nvPicPr>
        <p:blipFill>
          <a:blip r:embed="rId17"/>
          <a:stretch>
            <a:fillRect/>
          </a:stretch>
        </p:blipFill>
        <p:spPr>
          <a:xfrm>
            <a:off x="4648143" y="19096938"/>
            <a:ext cx="2884857" cy="2170194"/>
          </a:xfrm>
          <a:prstGeom prst="rect">
            <a:avLst/>
          </a:prstGeom>
        </p:spPr>
      </p:pic>
      <p:pic>
        <p:nvPicPr>
          <p:cNvPr id="70" name="Picture 69">
            <a:extLst>
              <a:ext uri="{FF2B5EF4-FFF2-40B4-BE49-F238E27FC236}">
                <a16:creationId xmlns:a16="http://schemas.microsoft.com/office/drawing/2014/main" id="{8693C987-2901-8144-9D58-EB788A233814}"/>
              </a:ext>
            </a:extLst>
          </p:cNvPr>
          <p:cNvPicPr/>
          <p:nvPr/>
        </p:nvPicPr>
        <p:blipFill>
          <a:blip r:embed="rId18"/>
          <a:stretch>
            <a:fillRect/>
          </a:stretch>
        </p:blipFill>
        <p:spPr>
          <a:xfrm>
            <a:off x="11264680" y="19094820"/>
            <a:ext cx="2892853" cy="2175427"/>
          </a:xfrm>
          <a:prstGeom prst="rect">
            <a:avLst/>
          </a:prstGeom>
        </p:spPr>
      </p:pic>
      <p:pic>
        <p:nvPicPr>
          <p:cNvPr id="71" name="Picture 70">
            <a:extLst>
              <a:ext uri="{FF2B5EF4-FFF2-40B4-BE49-F238E27FC236}">
                <a16:creationId xmlns:a16="http://schemas.microsoft.com/office/drawing/2014/main" id="{8619C008-5468-1743-B95C-F4AA8095E3C6}"/>
              </a:ext>
            </a:extLst>
          </p:cNvPr>
          <p:cNvPicPr/>
          <p:nvPr/>
        </p:nvPicPr>
        <p:blipFill>
          <a:blip r:embed="rId19"/>
          <a:stretch>
            <a:fillRect/>
          </a:stretch>
        </p:blipFill>
        <p:spPr>
          <a:xfrm>
            <a:off x="1279907" y="21609131"/>
            <a:ext cx="2887323" cy="2166164"/>
          </a:xfrm>
          <a:prstGeom prst="rect">
            <a:avLst/>
          </a:prstGeom>
        </p:spPr>
      </p:pic>
      <p:pic>
        <p:nvPicPr>
          <p:cNvPr id="72" name="Picture 71">
            <a:extLst>
              <a:ext uri="{FF2B5EF4-FFF2-40B4-BE49-F238E27FC236}">
                <a16:creationId xmlns:a16="http://schemas.microsoft.com/office/drawing/2014/main" id="{46CC2331-BE5F-954F-AE75-4CE60AA6A852}"/>
              </a:ext>
            </a:extLst>
          </p:cNvPr>
          <p:cNvPicPr/>
          <p:nvPr/>
        </p:nvPicPr>
        <p:blipFill rotWithShape="1">
          <a:blip r:embed="rId20"/>
          <a:srcRect l="15903" t="15257" r="11117" b="19370"/>
          <a:stretch/>
        </p:blipFill>
        <p:spPr bwMode="auto">
          <a:xfrm>
            <a:off x="12244009" y="21614225"/>
            <a:ext cx="940436" cy="2161070"/>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156AC595-29BD-8D4F-9505-7C1375DE8F26}"/>
              </a:ext>
            </a:extLst>
          </p:cNvPr>
          <p:cNvPicPr/>
          <p:nvPr/>
        </p:nvPicPr>
        <p:blipFill rotWithShape="1">
          <a:blip r:embed="rId21"/>
          <a:srcRect l="17469" t="18788" r="16659" b="22052"/>
          <a:stretch/>
        </p:blipFill>
        <p:spPr bwMode="auto">
          <a:xfrm>
            <a:off x="11264680" y="21607809"/>
            <a:ext cx="839660" cy="2167486"/>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CEEBD418-86BA-2A41-84DF-0F98BF5216DA}"/>
              </a:ext>
            </a:extLst>
          </p:cNvPr>
          <p:cNvPicPr/>
          <p:nvPr/>
        </p:nvPicPr>
        <p:blipFill rotWithShape="1">
          <a:blip r:embed="rId22"/>
          <a:srcRect l="19000" t="16746" r="13686" b="19582"/>
          <a:stretch/>
        </p:blipFill>
        <p:spPr bwMode="auto">
          <a:xfrm>
            <a:off x="13324114" y="21607809"/>
            <a:ext cx="823660" cy="2167486"/>
          </a:xfrm>
          <a:prstGeom prst="rect">
            <a:avLst/>
          </a:prstGeom>
          <a:ln>
            <a:noFill/>
          </a:ln>
          <a:extLst>
            <a:ext uri="{53640926-AAD7-44D8-BBD7-CCE9431645EC}">
              <a14:shadowObscured xmlns:a14="http://schemas.microsoft.com/office/drawing/2010/main"/>
            </a:ext>
          </a:extLst>
        </p:spPr>
      </p:pic>
      <p:graphicFrame>
        <p:nvGraphicFramePr>
          <p:cNvPr id="75" name="Chart 74">
            <a:extLst>
              <a:ext uri="{FF2B5EF4-FFF2-40B4-BE49-F238E27FC236}">
                <a16:creationId xmlns:a16="http://schemas.microsoft.com/office/drawing/2014/main" id="{AB0B45B3-FBD2-E448-9A2B-7E02526DE79D}"/>
              </a:ext>
            </a:extLst>
          </p:cNvPr>
          <p:cNvGraphicFramePr/>
          <p:nvPr>
            <p:extLst>
              <p:ext uri="{D42A27DB-BD31-4B8C-83A1-F6EECF244321}">
                <p14:modId xmlns:p14="http://schemas.microsoft.com/office/powerpoint/2010/main" val="2406117359"/>
              </p:ext>
            </p:extLst>
          </p:nvPr>
        </p:nvGraphicFramePr>
        <p:xfrm>
          <a:off x="15638646" y="27919887"/>
          <a:ext cx="12955981" cy="3924912"/>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09452806"/>
              </p:ext>
            </p:extLst>
          </p:nvPr>
        </p:nvGraphicFramePr>
        <p:xfrm>
          <a:off x="15557950" y="25483499"/>
          <a:ext cx="13184049" cy="1584440"/>
        </p:xfrm>
        <a:graphic>
          <a:graphicData uri="http://schemas.openxmlformats.org/drawingml/2006/table">
            <a:tbl>
              <a:tblPr firstRow="1" bandRow="1">
                <a:tableStyleId>{5C22544A-7EE6-4342-B048-85BDC9FD1C3A}</a:tableStyleId>
              </a:tblPr>
              <a:tblGrid>
                <a:gridCol w="1145533">
                  <a:extLst>
                    <a:ext uri="{9D8B030D-6E8A-4147-A177-3AD203B41FA5}">
                      <a16:colId xmlns:a16="http://schemas.microsoft.com/office/drawing/2014/main" val="2406515484"/>
                    </a:ext>
                  </a:extLst>
                </a:gridCol>
                <a:gridCol w="859940">
                  <a:extLst>
                    <a:ext uri="{9D8B030D-6E8A-4147-A177-3AD203B41FA5}">
                      <a16:colId xmlns:a16="http://schemas.microsoft.com/office/drawing/2014/main" val="3606189638"/>
                    </a:ext>
                  </a:extLst>
                </a:gridCol>
                <a:gridCol w="857250">
                  <a:extLst>
                    <a:ext uri="{9D8B030D-6E8A-4147-A177-3AD203B41FA5}">
                      <a16:colId xmlns:a16="http://schemas.microsoft.com/office/drawing/2014/main" val="293717260"/>
                    </a:ext>
                  </a:extLst>
                </a:gridCol>
                <a:gridCol w="857250">
                  <a:extLst>
                    <a:ext uri="{9D8B030D-6E8A-4147-A177-3AD203B41FA5}">
                      <a16:colId xmlns:a16="http://schemas.microsoft.com/office/drawing/2014/main" val="44171912"/>
                    </a:ext>
                  </a:extLst>
                </a:gridCol>
                <a:gridCol w="914400">
                  <a:extLst>
                    <a:ext uri="{9D8B030D-6E8A-4147-A177-3AD203B41FA5}">
                      <a16:colId xmlns:a16="http://schemas.microsoft.com/office/drawing/2014/main" val="2967686737"/>
                    </a:ext>
                  </a:extLst>
                </a:gridCol>
                <a:gridCol w="819150">
                  <a:extLst>
                    <a:ext uri="{9D8B030D-6E8A-4147-A177-3AD203B41FA5}">
                      <a16:colId xmlns:a16="http://schemas.microsoft.com/office/drawing/2014/main" val="1637104689"/>
                    </a:ext>
                  </a:extLst>
                </a:gridCol>
                <a:gridCol w="895350">
                  <a:extLst>
                    <a:ext uri="{9D8B030D-6E8A-4147-A177-3AD203B41FA5}">
                      <a16:colId xmlns:a16="http://schemas.microsoft.com/office/drawing/2014/main" val="465088078"/>
                    </a:ext>
                  </a:extLst>
                </a:gridCol>
                <a:gridCol w="742950">
                  <a:extLst>
                    <a:ext uri="{9D8B030D-6E8A-4147-A177-3AD203B41FA5}">
                      <a16:colId xmlns:a16="http://schemas.microsoft.com/office/drawing/2014/main" val="101162583"/>
                    </a:ext>
                  </a:extLst>
                </a:gridCol>
                <a:gridCol w="895350">
                  <a:extLst>
                    <a:ext uri="{9D8B030D-6E8A-4147-A177-3AD203B41FA5}">
                      <a16:colId xmlns:a16="http://schemas.microsoft.com/office/drawing/2014/main" val="3341926837"/>
                    </a:ext>
                  </a:extLst>
                </a:gridCol>
                <a:gridCol w="816460">
                  <a:extLst>
                    <a:ext uri="{9D8B030D-6E8A-4147-A177-3AD203B41FA5}">
                      <a16:colId xmlns:a16="http://schemas.microsoft.com/office/drawing/2014/main" val="631280887"/>
                    </a:ext>
                  </a:extLst>
                </a:gridCol>
                <a:gridCol w="859940">
                  <a:extLst>
                    <a:ext uri="{9D8B030D-6E8A-4147-A177-3AD203B41FA5}">
                      <a16:colId xmlns:a16="http://schemas.microsoft.com/office/drawing/2014/main" val="325925809"/>
                    </a:ext>
                  </a:extLst>
                </a:gridCol>
                <a:gridCol w="914400">
                  <a:extLst>
                    <a:ext uri="{9D8B030D-6E8A-4147-A177-3AD203B41FA5}">
                      <a16:colId xmlns:a16="http://schemas.microsoft.com/office/drawing/2014/main" val="1714413446"/>
                    </a:ext>
                  </a:extLst>
                </a:gridCol>
                <a:gridCol w="876300">
                  <a:extLst>
                    <a:ext uri="{9D8B030D-6E8A-4147-A177-3AD203B41FA5}">
                      <a16:colId xmlns:a16="http://schemas.microsoft.com/office/drawing/2014/main" val="1582516883"/>
                    </a:ext>
                  </a:extLst>
                </a:gridCol>
                <a:gridCol w="800100">
                  <a:extLst>
                    <a:ext uri="{9D8B030D-6E8A-4147-A177-3AD203B41FA5}">
                      <a16:colId xmlns:a16="http://schemas.microsoft.com/office/drawing/2014/main" val="4121159932"/>
                    </a:ext>
                  </a:extLst>
                </a:gridCol>
                <a:gridCol w="929676">
                  <a:extLst>
                    <a:ext uri="{9D8B030D-6E8A-4147-A177-3AD203B41FA5}">
                      <a16:colId xmlns:a16="http://schemas.microsoft.com/office/drawing/2014/main" val="1941593292"/>
                    </a:ext>
                  </a:extLst>
                </a:gridCol>
              </a:tblGrid>
              <a:tr h="248365">
                <a:tc>
                  <a:txBody>
                    <a:bodyPr/>
                    <a:lstStyle/>
                    <a:p>
                      <a:r>
                        <a:rPr lang="en-US" sz="1500" dirty="0">
                          <a:latin typeface="Times New Roman" panose="02020603050405020304" pitchFamily="18" charset="0"/>
                          <a:cs typeface="Times New Roman" panose="02020603050405020304" pitchFamily="18" charset="0"/>
                        </a:rPr>
                        <a:t>Year</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2003</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2004</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2006</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2007</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2008</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2009</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2010</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2011</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2012</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2013</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2014</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2016</a:t>
                      </a:r>
                    </a:p>
                  </a:txBody>
                  <a:tcPr marL="50052" marR="50052" marT="25026" marB="25026"/>
                </a:tc>
                <a:extLst>
                  <a:ext uri="{0D108BD9-81ED-4DB2-BD59-A6C34878D82A}">
                    <a16:rowId xmlns:a16="http://schemas.microsoft.com/office/drawing/2014/main" val="2892771496"/>
                  </a:ext>
                </a:extLst>
              </a:tr>
              <a:tr h="452118">
                <a:tc>
                  <a:txBody>
                    <a:bodyPr/>
                    <a:lstStyle/>
                    <a:p>
                      <a:r>
                        <a:rPr lang="en-US" sz="1500" dirty="0">
                          <a:latin typeface="Times New Roman" panose="02020603050405020304" pitchFamily="18" charset="0"/>
                          <a:cs typeface="Times New Roman" panose="02020603050405020304" pitchFamily="18" charset="0"/>
                        </a:rPr>
                        <a:t>Actual</a:t>
                      </a:r>
                    </a:p>
                    <a:p>
                      <a:r>
                        <a:rPr lang="en-US" sz="1500" dirty="0">
                          <a:latin typeface="Times New Roman" panose="02020603050405020304" pitchFamily="18" charset="0"/>
                          <a:cs typeface="Times New Roman" panose="02020603050405020304" pitchFamily="18" charset="0"/>
                        </a:rPr>
                        <a:t>Value</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278.58</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326.3775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410.0025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474.915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462.5875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383.705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327</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294.8825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272.4725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270.82</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292.8375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320.6725</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350.82</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384.705</a:t>
                      </a:r>
                    </a:p>
                  </a:txBody>
                  <a:tcPr marL="50052" marR="50052" marT="25026" marB="25026"/>
                </a:tc>
                <a:extLst>
                  <a:ext uri="{0D108BD9-81ED-4DB2-BD59-A6C34878D82A}">
                    <a16:rowId xmlns:a16="http://schemas.microsoft.com/office/drawing/2014/main" val="830069399"/>
                  </a:ext>
                </a:extLst>
              </a:tr>
              <a:tr h="798536">
                <a:tc>
                  <a:txBody>
                    <a:bodyPr/>
                    <a:lstStyle/>
                    <a:p>
                      <a:r>
                        <a:rPr lang="en-US" sz="1500" dirty="0">
                          <a:latin typeface="Times New Roman" panose="02020603050405020304" pitchFamily="18" charset="0"/>
                          <a:cs typeface="Times New Roman" panose="02020603050405020304" pitchFamily="18" charset="0"/>
                        </a:rPr>
                        <a:t>Predicted Value</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277.7383</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327.2764</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409.3357</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471.4678</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461.6289</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385.3427</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328.043</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295.3814</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272.982</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271.0054</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293.2393</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322.2618</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350.744</a:t>
                      </a:r>
                    </a:p>
                  </a:txBody>
                  <a:tcPr marL="50052" marR="50052" marT="25026" marB="25026"/>
                </a:tc>
                <a:tc>
                  <a:txBody>
                    <a:bodyPr/>
                    <a:lstStyle/>
                    <a:p>
                      <a:r>
                        <a:rPr lang="en-US" sz="1500" dirty="0">
                          <a:latin typeface="Times New Roman" panose="02020603050405020304" pitchFamily="18" charset="0"/>
                          <a:cs typeface="Times New Roman" panose="02020603050405020304" pitchFamily="18" charset="0"/>
                        </a:rPr>
                        <a:t>384.4512</a:t>
                      </a:r>
                    </a:p>
                  </a:txBody>
                  <a:tcPr marL="50052" marR="50052" marT="25026" marB="25026"/>
                </a:tc>
                <a:extLst>
                  <a:ext uri="{0D108BD9-81ED-4DB2-BD59-A6C34878D82A}">
                    <a16:rowId xmlns:a16="http://schemas.microsoft.com/office/drawing/2014/main" val="3070003372"/>
                  </a:ext>
                </a:extLst>
              </a:tr>
            </a:tbl>
          </a:graphicData>
        </a:graphic>
      </p:graphicFrame>
      <p:pic>
        <p:nvPicPr>
          <p:cNvPr id="9" name="Picture 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948082" y="6616051"/>
            <a:ext cx="11073164" cy="4350691"/>
          </a:xfrm>
          <a:prstGeom prst="rect">
            <a:avLst/>
          </a:prstGeom>
        </p:spPr>
      </p:pic>
      <p:pic>
        <p:nvPicPr>
          <p:cNvPr id="3" name="Picture 2">
            <a:extLst>
              <a:ext uri="{FF2B5EF4-FFF2-40B4-BE49-F238E27FC236}">
                <a16:creationId xmlns:a16="http://schemas.microsoft.com/office/drawing/2014/main" id="{0CF0EDD1-0088-6546-831C-6B8D1C5482F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990583" y="21607808"/>
            <a:ext cx="2840635" cy="2167487"/>
          </a:xfrm>
          <a:prstGeom prst="rect">
            <a:avLst/>
          </a:prstGeom>
        </p:spPr>
      </p:pic>
      <p:pic>
        <p:nvPicPr>
          <p:cNvPr id="8" name="Picture 7">
            <a:extLst>
              <a:ext uri="{FF2B5EF4-FFF2-40B4-BE49-F238E27FC236}">
                <a16:creationId xmlns:a16="http://schemas.microsoft.com/office/drawing/2014/main" id="{92069160-39BD-CD4D-A50F-3EAC712C32D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648143" y="21607809"/>
            <a:ext cx="2884857" cy="2167486"/>
          </a:xfrm>
          <a:prstGeom prst="rect">
            <a:avLst/>
          </a:prstGeom>
        </p:spPr>
      </p:pic>
      <p:sp>
        <p:nvSpPr>
          <p:cNvPr id="10" name="TextBox 9">
            <a:extLst>
              <a:ext uri="{FF2B5EF4-FFF2-40B4-BE49-F238E27FC236}">
                <a16:creationId xmlns:a16="http://schemas.microsoft.com/office/drawing/2014/main" id="{2068E206-306D-4947-AE5D-EE9EC0FC4FF2}"/>
              </a:ext>
            </a:extLst>
          </p:cNvPr>
          <p:cNvSpPr txBox="1"/>
          <p:nvPr/>
        </p:nvSpPr>
        <p:spPr>
          <a:xfrm>
            <a:off x="29808136" y="16017937"/>
            <a:ext cx="13185895" cy="403187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Using WEKA, we were able to create a support vector machine for Regression model. Table 1 shows the actual house price index for Florida compared with the house price index that was predicted using the WEKA from 2010 to 2016.</a:t>
            </a: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We noticed the Housing Price Index started to dropping in the year 2008 and It was the time when the market crashed in 2008 (6) .</a:t>
            </a: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During the computation, the error ranged from (-0.7, 0.7), which signifies a low percent error and the graph shown in Figure 2 shows that there is little difference between the actual and the predicted value.</a:t>
            </a: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Then, we went ahead and compute the prediction of Florida’s House Price Index for the next 10 years starting from 2018 as shown in Figure 3.</a:t>
            </a:r>
          </a:p>
        </p:txBody>
      </p:sp>
      <p:sp>
        <p:nvSpPr>
          <p:cNvPr id="11" name="TextBox 10">
            <a:extLst>
              <a:ext uri="{FF2B5EF4-FFF2-40B4-BE49-F238E27FC236}">
                <a16:creationId xmlns:a16="http://schemas.microsoft.com/office/drawing/2014/main" id="{9DB2722B-EC18-944D-921D-FA2E0C6195C9}"/>
              </a:ext>
            </a:extLst>
          </p:cNvPr>
          <p:cNvSpPr txBox="1"/>
          <p:nvPr/>
        </p:nvSpPr>
        <p:spPr>
          <a:xfrm>
            <a:off x="17587799" y="27160778"/>
            <a:ext cx="8937139" cy="861774"/>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Table 3: The predicted values compared to the actual values</a:t>
            </a:r>
          </a:p>
          <a:p>
            <a:endParaRPr lang="en-US" sz="25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7E7A00E-3822-9444-8001-EA0699AE2301}"/>
              </a:ext>
            </a:extLst>
          </p:cNvPr>
          <p:cNvSpPr txBox="1"/>
          <p:nvPr/>
        </p:nvSpPr>
        <p:spPr>
          <a:xfrm>
            <a:off x="29808136" y="21330312"/>
            <a:ext cx="13471325" cy="4324261"/>
          </a:xfrm>
          <a:prstGeom prst="rect">
            <a:avLst/>
          </a:prstGeom>
          <a:noFill/>
        </p:spPr>
        <p:txBody>
          <a:bodyPr wrap="square" rtlCol="0">
            <a:spAutoFit/>
          </a:bodyPr>
          <a:lstStyle/>
          <a:p>
            <a:pPr marL="296863" indent="-296863" algn="just">
              <a:buFont typeface="Arial" pitchFamily="34" charset="0"/>
              <a:buChar char="•"/>
            </a:pPr>
            <a:r>
              <a:rPr lang="en-US" sz="2500" dirty="0">
                <a:latin typeface="Times New Roman" panose="02020603050405020304" pitchFamily="18" charset="0"/>
                <a:cs typeface="Times New Roman" panose="02020603050405020304" pitchFamily="18" charset="0"/>
              </a:rPr>
              <a:t>The goal of this poster </a:t>
            </a:r>
            <a:r>
              <a:rPr lang="en-US" sz="2500">
                <a:latin typeface="Times New Roman" panose="02020603050405020304" pitchFamily="18" charset="0"/>
                <a:cs typeface="Times New Roman" panose="02020603050405020304" pitchFamily="18" charset="0"/>
              </a:rPr>
              <a:t>is to predict </a:t>
            </a:r>
            <a:r>
              <a:rPr lang="en-US" sz="2500" dirty="0">
                <a:latin typeface="Times New Roman" panose="02020603050405020304" pitchFamily="18" charset="0"/>
                <a:cs typeface="Times New Roman" panose="02020603050405020304" pitchFamily="18" charset="0"/>
              </a:rPr>
              <a:t>Florida’s House Price Index for the coming year using a predictive time series model. We were able to compute a model using training data from 1985 to 2016 and use the model to predict the prices for 2018 to 2022 and then increase the prediction for the next 20 years. From the prediction, we were able to observe see that Florida House Price Index will on an increase but reduces between 2023 and 2025 and have a dip in 2032.</a:t>
            </a:r>
          </a:p>
          <a:p>
            <a:pPr algn="just"/>
            <a:endParaRPr lang="en-US" sz="2500" dirty="0">
              <a:latin typeface="Times New Roman" panose="02020603050405020304" pitchFamily="18" charset="0"/>
              <a:cs typeface="Times New Roman" panose="02020603050405020304" pitchFamily="18" charset="0"/>
            </a:endParaRPr>
          </a:p>
          <a:p>
            <a:pPr marL="296863" indent="-296863" algn="just">
              <a:buFont typeface="Arial" pitchFamily="34" charset="0"/>
              <a:buChar char="•"/>
            </a:pPr>
            <a:r>
              <a:rPr lang="en-US" sz="2500" dirty="0">
                <a:latin typeface="Times New Roman" panose="02020603050405020304" pitchFamily="18" charset="0"/>
                <a:cs typeface="Times New Roman" panose="02020603050405020304" pitchFamily="18" charset="0"/>
              </a:rPr>
              <a:t>Another vital factor that is to be consider while studying the behavior of housing prices in Florida is the rate natural disasters occur in Florida. We will be considering the effect of these disasters such as Hurricane etc. on the housing prices in Florida, modifying the model to accommodate the new factor. Also we will be looking to at dataset from other states than Florida, we would to test our model and make a comparison with other machine learning methods via timing and accuracy.</a:t>
            </a:r>
          </a:p>
        </p:txBody>
      </p:sp>
      <p:sp>
        <p:nvSpPr>
          <p:cNvPr id="17" name="TextBox 16">
            <a:extLst>
              <a:ext uri="{FF2B5EF4-FFF2-40B4-BE49-F238E27FC236}">
                <a16:creationId xmlns:a16="http://schemas.microsoft.com/office/drawing/2014/main" id="{85C8D04E-78A0-7646-B4E3-F6CD0207BD43}"/>
              </a:ext>
            </a:extLst>
          </p:cNvPr>
          <p:cNvSpPr txBox="1"/>
          <p:nvPr/>
        </p:nvSpPr>
        <p:spPr>
          <a:xfrm>
            <a:off x="29859339" y="5299355"/>
            <a:ext cx="13577006" cy="861774"/>
          </a:xfrm>
          <a:prstGeom prst="rect">
            <a:avLst/>
          </a:prstGeom>
          <a:noFill/>
        </p:spPr>
        <p:txBody>
          <a:bodyPr wrap="square" rtlCol="0">
            <a:spAutoFit/>
          </a:bodyPr>
          <a:lstStyle/>
          <a:p>
            <a:pPr algn="just"/>
            <a:r>
              <a:rPr lang="en-US" sz="2500" b="1" dirty="0">
                <a:latin typeface="Times New Roman" panose="02020603050405020304" pitchFamily="18" charset="0"/>
                <a:cs typeface="Times New Roman" panose="02020603050405020304" pitchFamily="18" charset="0"/>
              </a:rPr>
              <a:t>Figure 3: House Price Index Prediction for the next 10 years: red represents actual values and blue is predicted values</a:t>
            </a:r>
          </a:p>
        </p:txBody>
      </p:sp>
      <p:sp>
        <p:nvSpPr>
          <p:cNvPr id="78" name="TextBox 77">
            <a:extLst>
              <a:ext uri="{FF2B5EF4-FFF2-40B4-BE49-F238E27FC236}">
                <a16:creationId xmlns:a16="http://schemas.microsoft.com/office/drawing/2014/main" id="{5DB5C243-E4EE-D646-9369-A019E6E3B797}"/>
              </a:ext>
            </a:extLst>
          </p:cNvPr>
          <p:cNvSpPr txBox="1"/>
          <p:nvPr/>
        </p:nvSpPr>
        <p:spPr>
          <a:xfrm>
            <a:off x="30948082" y="11392074"/>
            <a:ext cx="11399520" cy="477054"/>
          </a:xfrm>
          <a:prstGeom prst="rect">
            <a:avLst/>
          </a:prstGeom>
          <a:noFill/>
        </p:spPr>
        <p:txBody>
          <a:bodyPr wrap="square" rtlCol="0">
            <a:spAutoFit/>
          </a:bodyPr>
          <a:lstStyle/>
          <a:p>
            <a:pPr algn="just"/>
            <a:r>
              <a:rPr lang="en-US" sz="2500" b="1" dirty="0">
                <a:latin typeface="Times New Roman" panose="02020603050405020304" pitchFamily="18" charset="0"/>
                <a:cs typeface="Times New Roman" panose="02020603050405020304" pitchFamily="18" charset="0"/>
              </a:rPr>
              <a:t>Table 4: The error between the predicted values compared to the actual values</a:t>
            </a:r>
          </a:p>
        </p:txBody>
      </p:sp>
      <p:sp>
        <p:nvSpPr>
          <p:cNvPr id="2" name="TextBox 1"/>
          <p:cNvSpPr txBox="1"/>
          <p:nvPr/>
        </p:nvSpPr>
        <p:spPr>
          <a:xfrm>
            <a:off x="1027180" y="11084730"/>
            <a:ext cx="13379735" cy="3939540"/>
          </a:xfrm>
          <a:prstGeom prst="rect">
            <a:avLst/>
          </a:prstGeom>
          <a:noFill/>
        </p:spPr>
        <p:txBody>
          <a:bodyPr wrap="square" rtlCol="0">
            <a:spAutoFit/>
          </a:bodyPr>
          <a:lstStyle/>
          <a:p>
            <a:pPr algn="just"/>
            <a:r>
              <a:rPr lang="en-US" sz="2500" dirty="0">
                <a:latin typeface="Times New Roman" panose="02020603050405020304" pitchFamily="18" charset="0"/>
                <a:cs typeface="Times New Roman" panose="02020603050405020304" pitchFamily="18" charset="0"/>
              </a:rPr>
              <a:t>The first step was to identify factors that impact or are impacted by the housing price. The data collected were the House price index (HPI) in Florida [5], for all the counties, which is the primary attribute from January 1985 to December 2017 [6]. Mortgage rates for every month from April 1986 to September 2016, for 30 years fixed and 15 years fixed [1]. Employment data from the Bureau of Labor Statistics, the available labor in the state and the number of employed and unemployed in different fields, from January 1976 to December 2016 [2]. The Average Wage of employees in Florida and Total wage of employees in Florida from 1985 to 2017 [4]. The Gross Domestic Product of Florida from 1985 to 2016 [3]. The Total number of Jobs available in Florida gotten from [5], the labor force available, the number of people employed and the number of people unemployed. The data was from 1985 to 2017.</a:t>
            </a:r>
          </a:p>
        </p:txBody>
      </p:sp>
      <p:sp>
        <p:nvSpPr>
          <p:cNvPr id="4" name="TextBox 3"/>
          <p:cNvSpPr txBox="1"/>
          <p:nvPr/>
        </p:nvSpPr>
        <p:spPr>
          <a:xfrm>
            <a:off x="15590189" y="22174743"/>
            <a:ext cx="13255198" cy="2015936"/>
          </a:xfrm>
          <a:prstGeom prst="rect">
            <a:avLst/>
          </a:prstGeom>
          <a:noFill/>
        </p:spPr>
        <p:txBody>
          <a:bodyPr wrap="square" rtlCol="0">
            <a:spAutoFit/>
          </a:bodyPr>
          <a:lstStyle/>
          <a:p>
            <a:pPr algn="just"/>
            <a:r>
              <a:rPr lang="en-US" sz="2500" dirty="0">
                <a:latin typeface="Times New Roman" panose="02020603050405020304" pitchFamily="18" charset="0"/>
                <a:cs typeface="Times New Roman" panose="02020603050405020304" pitchFamily="18" charset="0"/>
              </a:rPr>
              <a:t>There are two methods, of Time series analysis, frequency-domain methods and time-domain methods. Here time domain method would be used which includes autocorrelation and cross-correlation analysis. The time series can be divided into the parametric and non-parametric approach and here focus would be on the parametric approach, assuming that most if not all of the parameters can be identified [7,8].</a:t>
            </a:r>
          </a:p>
        </p:txBody>
      </p:sp>
      <p:sp>
        <p:nvSpPr>
          <p:cNvPr id="69" name="TextBox 68"/>
          <p:cNvSpPr txBox="1"/>
          <p:nvPr/>
        </p:nvSpPr>
        <p:spPr>
          <a:xfrm>
            <a:off x="15458349" y="21259476"/>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cs typeface="Times New Roman" pitchFamily="18" charset="0"/>
              </a:rPr>
              <a:t>Model</a:t>
            </a:r>
          </a:p>
        </p:txBody>
      </p:sp>
      <p:sp>
        <p:nvSpPr>
          <p:cNvPr id="76" name="TextBox 75"/>
          <p:cNvSpPr txBox="1"/>
          <p:nvPr/>
        </p:nvSpPr>
        <p:spPr>
          <a:xfrm>
            <a:off x="877950" y="15114383"/>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Data Visualization</a:t>
            </a:r>
          </a:p>
        </p:txBody>
      </p:sp>
      <p:sp>
        <p:nvSpPr>
          <p:cNvPr id="77" name="TextBox 76"/>
          <p:cNvSpPr txBox="1"/>
          <p:nvPr/>
        </p:nvSpPr>
        <p:spPr>
          <a:xfrm>
            <a:off x="935590" y="25126488"/>
            <a:ext cx="1347132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Data Preprocessing</a:t>
            </a:r>
          </a:p>
        </p:txBody>
      </p:sp>
      <p:sp>
        <p:nvSpPr>
          <p:cNvPr id="12" name="TextBox 11"/>
          <p:cNvSpPr txBox="1"/>
          <p:nvPr/>
        </p:nvSpPr>
        <p:spPr>
          <a:xfrm>
            <a:off x="1027180" y="26041345"/>
            <a:ext cx="13130353" cy="5863144"/>
          </a:xfrm>
          <a:prstGeom prst="rect">
            <a:avLst/>
          </a:prstGeom>
          <a:noFill/>
        </p:spPr>
        <p:txBody>
          <a:bodyPr wrap="square" rtlCol="0">
            <a:spAutoFit/>
          </a:bodyPr>
          <a:lstStyle/>
          <a:p>
            <a:pPr algn="just"/>
            <a:r>
              <a:rPr lang="en-US" sz="2500" b="1" i="1" dirty="0">
                <a:latin typeface="Times New Roman" panose="02020603050405020304" pitchFamily="18" charset="0"/>
                <a:cs typeface="Times New Roman" panose="02020603050405020304" pitchFamily="18" charset="0"/>
              </a:rPr>
              <a:t>Data Cleaning</a:t>
            </a:r>
            <a:r>
              <a:rPr lang="en-US" sz="2500" i="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The tables were checked for incomplete, inconsistent, noisy data. Since the data are from different sources, some tables provided monthly data while others were annual. Few data range from 1975 to 2017 and majority were from 1985 to 2016. Data integration process steps were taken so that all the data were available for the given periods. All the data for the years preceding 1985 from other tables were ignored, and the quarterly and monthly data were transformed to yearly data by computing their average.</a:t>
            </a:r>
          </a:p>
          <a:p>
            <a:pPr algn="just"/>
            <a:endParaRPr lang="en-US" sz="2500" dirty="0">
              <a:latin typeface="Times New Roman" panose="02020603050405020304" pitchFamily="18" charset="0"/>
              <a:cs typeface="Times New Roman" panose="02020603050405020304" pitchFamily="18" charset="0"/>
            </a:endParaRPr>
          </a:p>
          <a:p>
            <a:pPr algn="just"/>
            <a:r>
              <a:rPr lang="en-US" sz="2500" b="1" i="1" dirty="0">
                <a:latin typeface="Times New Roman" panose="02020603050405020304" pitchFamily="18" charset="0"/>
                <a:cs typeface="Times New Roman" panose="02020603050405020304" pitchFamily="18" charset="0"/>
              </a:rPr>
              <a:t>Data Correlation</a:t>
            </a:r>
            <a:r>
              <a:rPr lang="en-US" sz="2500" i="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The correlation between each of the attributes and the primary attributes were compared and the attributes with the highest correlation were chosen for the analysis. The correlation was calculated using the Pearson correlation test [10] in R studio. The figure above shows the relationship between five of the attribute with the primary attributes. The data with a correlation coefficient between the open interval (-0.5,0.5) were classified to have less correlation and were ignored from the analysis.</a:t>
            </a:r>
          </a:p>
          <a:p>
            <a:pPr algn="just"/>
            <a:endParaRPr lang="en-US" sz="2500" dirty="0">
              <a:latin typeface="Times New Roman" panose="02020603050405020304" pitchFamily="18" charset="0"/>
              <a:cs typeface="Times New Roman" panose="02020603050405020304" pitchFamily="18" charset="0"/>
            </a:endParaRPr>
          </a:p>
          <a:p>
            <a:pPr algn="just"/>
            <a:endParaRPr lang="en-US" sz="25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15537251" y="5081295"/>
                <a:ext cx="13131670" cy="4298869"/>
              </a:xfrm>
              <a:prstGeom prst="rect">
                <a:avLst/>
              </a:prstGeom>
              <a:noFill/>
            </p:spPr>
            <p:txBody>
              <a:bodyPr wrap="square" rtlCol="0">
                <a:spAutoFit/>
              </a:bodyPr>
              <a:lstStyle/>
              <a:p>
                <a:pPr algn="just"/>
                <a:r>
                  <a:rPr lang="en-US" sz="2500" b="1" i="1" dirty="0">
                    <a:latin typeface="Times New Roman" panose="02020603050405020304" pitchFamily="18" charset="0"/>
                    <a:cs typeface="Times New Roman" panose="02020603050405020304" pitchFamily="18" charset="0"/>
                  </a:rPr>
                  <a:t>Outliers</a:t>
                </a:r>
                <a:r>
                  <a:rPr lang="en-US" sz="2500" i="1" dirty="0">
                    <a:latin typeface="Times New Roman" panose="02020603050405020304" pitchFamily="18" charset="0"/>
                    <a:cs typeface="Times New Roman" panose="02020603050405020304" pitchFamily="18" charset="0"/>
                  </a:rPr>
                  <a:t>:</a:t>
                </a:r>
                <a:r>
                  <a:rPr lang="en-US" sz="2500" dirty="0">
                    <a:latin typeface="Times New Roman" panose="02020603050405020304" pitchFamily="18" charset="0"/>
                    <a:cs typeface="Times New Roman" panose="02020603050405020304" pitchFamily="18" charset="0"/>
                  </a:rPr>
                  <a:t> The MAD (Median Absolute Deviation) (8) was used to detect the outliers in each of the attributes. The MAD formula is:</a:t>
                </a:r>
              </a:p>
              <a:p>
                <a:pPr algn="just"/>
                <a14:m>
                  <m:oMathPara xmlns:m="http://schemas.openxmlformats.org/officeDocument/2006/math">
                    <m:oMathParaPr>
                      <m:jc m:val="centerGroup"/>
                    </m:oMathParaPr>
                    <m:oMath xmlns:m="http://schemas.openxmlformats.org/officeDocument/2006/math">
                      <m:r>
                        <a:rPr lang="en-US" sz="2500" i="1">
                          <a:latin typeface="Cambria Math" panose="02040503050406030204" pitchFamily="18" charset="0"/>
                        </a:rPr>
                        <m:t>𝑀𝐴𝐷</m:t>
                      </m:r>
                      <m:r>
                        <a:rPr lang="en-US" sz="2500" i="1">
                          <a:latin typeface="Cambria Math" panose="02040503050406030204" pitchFamily="18" charset="0"/>
                        </a:rPr>
                        <m:t>=</m:t>
                      </m:r>
                      <m:r>
                        <a:rPr lang="en-US" sz="2500" i="1">
                          <a:latin typeface="Cambria Math" panose="02040503050406030204" pitchFamily="18" charset="0"/>
                        </a:rPr>
                        <m:t>𝑚𝑒𝑑𝑖𝑎𝑛</m:t>
                      </m:r>
                      <m:r>
                        <a:rPr lang="en-US" sz="2500" i="1">
                          <a:latin typeface="Cambria Math" panose="02040503050406030204" pitchFamily="18" charset="0"/>
                        </a:rPr>
                        <m:t>(</m:t>
                      </m:r>
                      <m:d>
                        <m:dPr>
                          <m:begChr m:val="|"/>
                          <m:endChr m:val="|"/>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𝑖</m:t>
                              </m:r>
                            </m:sub>
                          </m:sSub>
                          <m:r>
                            <a:rPr lang="en-US" sz="2500" i="1">
                              <a:latin typeface="Cambria Math" panose="02040503050406030204" pitchFamily="18" charset="0"/>
                            </a:rPr>
                            <m:t>−</m:t>
                          </m:r>
                          <m:r>
                            <a:rPr lang="en-US" sz="2500" i="1">
                              <a:latin typeface="Cambria Math" panose="02040503050406030204" pitchFamily="18" charset="0"/>
                            </a:rPr>
                            <m:t>𝑚𝑒𝑑𝑖𝑎𝑛</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𝑖</m:t>
                                  </m:r>
                                </m:sub>
                              </m:sSub>
                            </m:e>
                          </m:d>
                        </m:e>
                      </m:d>
                      <m:r>
                        <a:rPr lang="en-US" sz="2500" i="1">
                          <a:latin typeface="Cambria Math" panose="02040503050406030204" pitchFamily="18" charset="0"/>
                        </a:rPr>
                        <m:t>)</m:t>
                      </m:r>
                    </m:oMath>
                  </m:oMathPara>
                </a14:m>
                <a:endParaRPr lang="en-US"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𝑖</m:t>
                        </m:r>
                      </m:sub>
                    </m:sSub>
                  </m:oMath>
                </a14:m>
                <a:r>
                  <a:rPr lang="en-US" sz="2500" dirty="0">
                    <a:latin typeface="Times New Roman" panose="02020603050405020304" pitchFamily="18" charset="0"/>
                    <a:cs typeface="Times New Roman" panose="02020603050405020304" pitchFamily="18" charset="0"/>
                  </a:rPr>
                  <a:t> is the values of the attribute and </a:t>
                </a:r>
                <a14:m>
                  <m:oMath xmlns:m="http://schemas.openxmlformats.org/officeDocument/2006/math">
                    <m:r>
                      <a:rPr lang="en-US" sz="2500" i="1">
                        <a:latin typeface="Cambria Math" panose="02040503050406030204" pitchFamily="18" charset="0"/>
                      </a:rPr>
                      <m:t>𝑚𝑒𝑑𝑖𝑎𝑛</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𝑖</m:t>
                            </m:r>
                          </m:sub>
                        </m:sSub>
                      </m:e>
                    </m:d>
                  </m:oMath>
                </a14:m>
                <a:r>
                  <a:rPr lang="en-US" sz="2500" dirty="0">
                    <a:latin typeface="Times New Roman" panose="02020603050405020304" pitchFamily="18" charset="0"/>
                    <a:cs typeface="Times New Roman" panose="02020603050405020304" pitchFamily="18" charset="0"/>
                  </a:rPr>
                  <a:t> is the median of the values in each attribute.</a:t>
                </a:r>
              </a:p>
              <a:p>
                <a:pPr algn="just"/>
                <a:r>
                  <a:rPr lang="en-US" sz="2500" dirty="0">
                    <a:latin typeface="Times New Roman" panose="02020603050405020304" pitchFamily="18" charset="0"/>
                    <a:cs typeface="Times New Roman" panose="02020603050405020304" pitchFamily="18" charset="0"/>
                  </a:rPr>
                  <a:t>The decision criteria to determine if outliers exist is by firstly calculating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𝑀</m:t>
                        </m:r>
                      </m:e>
                      <m:sub>
                        <m:r>
                          <a:rPr lang="en-US" sz="2500" i="1">
                            <a:latin typeface="Cambria Math" panose="02040503050406030204" pitchFamily="18" charset="0"/>
                          </a:rPr>
                          <m:t>𝑖</m:t>
                        </m:r>
                      </m:sub>
                    </m:sSub>
                  </m:oMath>
                </a14:m>
                <a:endParaRPr lang="en-US" sz="25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𝑀</m:t>
                          </m:r>
                        </m:e>
                        <m:sub>
                          <m:r>
                            <a:rPr lang="en-US" sz="2500" i="1">
                              <a:latin typeface="Cambria Math" panose="02040503050406030204" pitchFamily="18" charset="0"/>
                            </a:rPr>
                            <m:t>𝑖</m:t>
                          </m:r>
                        </m:sub>
                      </m:sSub>
                      <m:r>
                        <a:rPr lang="en-US" sz="2500" i="1">
                          <a:latin typeface="Cambria Math" panose="02040503050406030204" pitchFamily="18" charset="0"/>
                        </a:rPr>
                        <m:t>= </m:t>
                      </m:r>
                      <m:f>
                        <m:fPr>
                          <m:ctrlPr>
                            <a:rPr lang="en-US" sz="2500" i="1">
                              <a:latin typeface="Cambria Math" panose="02040503050406030204" pitchFamily="18" charset="0"/>
                            </a:rPr>
                          </m:ctrlPr>
                        </m:fPr>
                        <m:num>
                          <m:r>
                            <a:rPr lang="en-US" sz="2500" i="1">
                              <a:latin typeface="Cambria Math" panose="02040503050406030204" pitchFamily="18" charset="0"/>
                            </a:rPr>
                            <m:t>0.6745∗(</m:t>
                          </m:r>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𝑖</m:t>
                              </m:r>
                            </m:sub>
                          </m:sSub>
                          <m:r>
                            <a:rPr lang="en-US" sz="2500" i="1">
                              <a:latin typeface="Cambria Math" panose="02040503050406030204" pitchFamily="18" charset="0"/>
                            </a:rPr>
                            <m:t>− </m:t>
                          </m:r>
                          <m:r>
                            <a:rPr lang="en-US" sz="2500" i="1">
                              <a:latin typeface="Cambria Math" panose="02040503050406030204" pitchFamily="18" charset="0"/>
                            </a:rPr>
                            <m:t>𝑚𝑒𝑑𝑖𝑎𝑛</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𝑖</m:t>
                                  </m:r>
                                </m:sub>
                              </m:sSub>
                            </m:e>
                          </m:d>
                          <m:r>
                            <a:rPr lang="en-US" sz="2500" i="1">
                              <a:latin typeface="Cambria Math" panose="02040503050406030204" pitchFamily="18" charset="0"/>
                            </a:rPr>
                            <m:t>)</m:t>
                          </m:r>
                        </m:num>
                        <m:den>
                          <m:r>
                            <a:rPr lang="en-US" sz="2500" i="1">
                              <a:latin typeface="Cambria Math" panose="02040503050406030204" pitchFamily="18" charset="0"/>
                            </a:rPr>
                            <m:t>𝑀𝐴𝐷</m:t>
                          </m:r>
                        </m:den>
                      </m:f>
                    </m:oMath>
                  </m:oMathPara>
                </a14:m>
                <a:endParaRPr lang="en-US"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 </a:t>
                </a:r>
              </a:p>
              <a:p>
                <a:pPr algn="just"/>
                <a:r>
                  <a:rPr lang="en-US" sz="2500" dirty="0">
                    <a:latin typeface="Times New Roman" panose="02020603050405020304" pitchFamily="18" charset="0"/>
                    <a:cs typeface="Times New Roman" panose="02020603050405020304" pitchFamily="18" charset="0"/>
                  </a:rPr>
                  <a:t>Then, if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𝑀</m:t>
                        </m:r>
                      </m:e>
                      <m:sub>
                        <m:r>
                          <a:rPr lang="en-US" sz="2500" i="1">
                            <a:latin typeface="Cambria Math" panose="02040503050406030204" pitchFamily="18" charset="0"/>
                          </a:rPr>
                          <m:t>𝑖</m:t>
                        </m:r>
                      </m:sub>
                    </m:sSub>
                    <m:r>
                      <a:rPr lang="en-US" sz="2500" i="1">
                        <a:latin typeface="Cambria Math" panose="02040503050406030204" pitchFamily="18" charset="0"/>
                      </a:rPr>
                      <m:t>&gt;3.5, </m:t>
                    </m:r>
                  </m:oMath>
                </a14:m>
                <a:r>
                  <a:rPr lang="en-US" sz="2500" dirty="0">
                    <a:latin typeface="Times New Roman" panose="02020603050405020304" pitchFamily="18" charset="0"/>
                    <a:cs typeface="Times New Roman" panose="02020603050405020304" pitchFamily="18" charset="0"/>
                  </a:rPr>
                  <a:t>then it’s to be considered as an outlier.</a:t>
                </a:r>
              </a:p>
              <a:p>
                <a:pPr algn="just"/>
                <a:r>
                  <a:rPr lang="en-US" sz="2500" dirty="0">
                    <a:latin typeface="Times New Roman" panose="02020603050405020304" pitchFamily="18" charset="0"/>
                    <a:cs typeface="Times New Roman" panose="02020603050405020304" pitchFamily="18" charset="0"/>
                  </a:rPr>
                  <a:t>Boxplot was used to visualize the data as shown in Fig 1.</a:t>
                </a:r>
              </a:p>
              <a:p>
                <a:pPr algn="just"/>
                <a:endParaRPr lang="en-US" sz="2500" dirty="0">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537251" y="5081295"/>
                <a:ext cx="13131670" cy="4298869"/>
              </a:xfrm>
              <a:prstGeom prst="rect">
                <a:avLst/>
              </a:prstGeom>
              <a:blipFill>
                <a:blip r:embed="rId27"/>
                <a:stretch>
                  <a:fillRect l="-789" t="-1277" r="-743"/>
                </a:stretch>
              </a:blipFill>
            </p:spPr>
            <p:txBody>
              <a:bodyPr/>
              <a:lstStyle/>
              <a:p>
                <a:r>
                  <a:rPr lang="en-US">
                    <a:noFill/>
                  </a:rPr>
                  <a:t> </a:t>
                </a:r>
              </a:p>
            </p:txBody>
          </p:sp>
        </mc:Fallback>
      </mc:AlternateContent>
    </p:spTree>
    <p:extLst>
      <p:ext uri="{BB962C8B-B14F-4D97-AF65-F5344CB8AC3E}">
        <p14:creationId xmlns:p14="http://schemas.microsoft.com/office/powerpoint/2010/main" val="3425218134"/>
      </p:ext>
    </p:extLst>
  </p:cSld>
  <p:clrMapOvr>
    <a:masterClrMapping/>
  </p:clrMapOvr>
</p:sld>
</file>

<file path=ppt/theme/theme1.xml><?xml version="1.0" encoding="utf-8"?>
<a:theme xmlns:a="http://schemas.openxmlformats.org/drawingml/2006/main" name="36x48-Template-V2b">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Custom 2">
      <a:dk1>
        <a:sysClr val="windowText" lastClr="000000"/>
      </a:dk1>
      <a:lt1>
        <a:srgbClr val="FFFFFF"/>
      </a:lt1>
      <a:dk2>
        <a:srgbClr val="FFFFFF"/>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28952</TotalTime>
  <Words>1753</Words>
  <Application>Microsoft Macintosh PowerPoint</Application>
  <PresentationFormat>Custom</PresentationFormat>
  <Paragraphs>283</Paragraphs>
  <Slides>1</Slides>
  <Notes>1</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2</vt:i4>
      </vt:variant>
      <vt:variant>
        <vt:lpstr>Slide Titles</vt:lpstr>
      </vt:variant>
      <vt:variant>
        <vt:i4>1</vt:i4>
      </vt:variant>
    </vt:vector>
  </HeadingPairs>
  <TitlesOfParts>
    <vt:vector size="13" baseType="lpstr">
      <vt:lpstr>SimSun</vt:lpstr>
      <vt:lpstr>Arial</vt:lpstr>
      <vt:lpstr>Arial Black</vt:lpstr>
      <vt:lpstr>Calibri</vt:lpstr>
      <vt:lpstr>Cambria Math</vt:lpstr>
      <vt:lpstr>Times New Roman</vt:lpstr>
      <vt:lpstr>Trebuchet MS</vt:lpstr>
      <vt:lpstr>36x48-Template-V2b</vt:lpstr>
      <vt:lpstr>1_Classic 3 Columns</vt:lpstr>
      <vt:lpstr>Classic - Wide Center</vt:lpstr>
      <vt:lpstr>Image</vt:lpstr>
      <vt:lpstr>Equation</vt:lpstr>
      <vt:lpstr>PowerPoint Presentation</vt:lpstr>
    </vt:vector>
  </TitlesOfParts>
  <Company>Hewlett-Packard Company</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Aderibigbe, Temilola</cp:lastModifiedBy>
  <cp:revision>300</cp:revision>
  <dcterms:created xsi:type="dcterms:W3CDTF">2012-02-03T19:11:35Z</dcterms:created>
  <dcterms:modified xsi:type="dcterms:W3CDTF">2018-07-24T21:10:13Z</dcterms:modified>
</cp:coreProperties>
</file>